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35"/>
  </p:notesMasterIdLst>
  <p:handoutMasterIdLst>
    <p:handoutMasterId r:id="rId36"/>
  </p:handoutMasterIdLst>
  <p:sldIdLst>
    <p:sldId id="256" r:id="rId5"/>
    <p:sldId id="279" r:id="rId6"/>
    <p:sldId id="308" r:id="rId7"/>
    <p:sldId id="285" r:id="rId8"/>
    <p:sldId id="288" r:id="rId9"/>
    <p:sldId id="304" r:id="rId10"/>
    <p:sldId id="309" r:id="rId11"/>
    <p:sldId id="293" r:id="rId12"/>
    <p:sldId id="295" r:id="rId13"/>
    <p:sldId id="296" r:id="rId14"/>
    <p:sldId id="310" r:id="rId15"/>
    <p:sldId id="297" r:id="rId16"/>
    <p:sldId id="298" r:id="rId17"/>
    <p:sldId id="290" r:id="rId18"/>
    <p:sldId id="299" r:id="rId19"/>
    <p:sldId id="300" r:id="rId20"/>
    <p:sldId id="281" r:id="rId21"/>
    <p:sldId id="302" r:id="rId22"/>
    <p:sldId id="303" r:id="rId23"/>
    <p:sldId id="301" r:id="rId24"/>
    <p:sldId id="306" r:id="rId25"/>
    <p:sldId id="305" r:id="rId26"/>
    <p:sldId id="289" r:id="rId27"/>
    <p:sldId id="292" r:id="rId28"/>
    <p:sldId id="286" r:id="rId29"/>
    <p:sldId id="257" r:id="rId30"/>
    <p:sldId id="284" r:id="rId31"/>
    <p:sldId id="282" r:id="rId32"/>
    <p:sldId id="294" r:id="rId33"/>
    <p:sldId id="27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69" d="100"/>
          <a:sy n="69" d="100"/>
        </p:scale>
        <p:origin x="4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548ACF-67CA-47D7-BF59-52A533F47A3B}" type="datetimeFigureOut">
              <a:rPr lang="en-US" smtClean="0"/>
              <a:t>8/12/2020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084B71-7201-4C3D-BB90-FBBADB39B19F}" type="slidenum">
              <a:rPr lang="en-US" smtClean="0"/>
              <a:t>‹#›</a:t>
            </a:fld>
            <a:endParaRPr lang="en-US"/>
          </a:p>
        </p:txBody>
      </p:sp>
    </p:spTree>
    <p:extLst>
      <p:ext uri="{BB962C8B-B14F-4D97-AF65-F5344CB8AC3E}">
        <p14:creationId xmlns:p14="http://schemas.microsoft.com/office/powerpoint/2010/main" val="20640143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B2227-34DD-4DC7-B721-BED2A96550BF}"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E82938-912C-44C2-B9EA-55C5E8876AAF}" type="slidenum">
              <a:rPr lang="en-US" smtClean="0"/>
              <a:t>‹#›</a:t>
            </a:fld>
            <a:endParaRPr lang="en-US"/>
          </a:p>
        </p:txBody>
      </p:sp>
    </p:spTree>
    <p:extLst>
      <p:ext uri="{BB962C8B-B14F-4D97-AF65-F5344CB8AC3E}">
        <p14:creationId xmlns:p14="http://schemas.microsoft.com/office/powerpoint/2010/main" val="30198238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142C9F-A308-499E-893D-4A163D678393}"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A8FCB2B-2881-4B87-8BCF-77ED52E93E15}" type="slidenum">
              <a:rPr lang="en-US" smtClean="0"/>
              <a:t>‹#›</a:t>
            </a:fld>
            <a:endParaRPr lang="en-US"/>
          </a:p>
        </p:txBody>
      </p:sp>
    </p:spTree>
    <p:extLst>
      <p:ext uri="{BB962C8B-B14F-4D97-AF65-F5344CB8AC3E}">
        <p14:creationId xmlns:p14="http://schemas.microsoft.com/office/powerpoint/2010/main" val="3085307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60E36-2A92-4F47-AC8D-3A8C1C3D848D}"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1798609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40E22-52BD-4B1C-A0DC-51FB47CD348D}"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1355794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30E718-FD1E-424D-953E-D7153D613143}" type="datetime1">
              <a:rPr lang="en-US" smtClean="0"/>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74943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8E1BADF4-0F79-4194-A765-905E00A6E991}" type="datetime1">
              <a:rPr lang="en-US" smtClean="0"/>
              <a:t>8/12/2020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A8FCB2B-2881-4B87-8BCF-77ED52E93E15}" type="slidenum">
              <a:rPr lang="en-US" smtClean="0"/>
              <a:t>‹#›</a:t>
            </a:fld>
            <a:endParaRPr lang="en-US"/>
          </a:p>
        </p:txBody>
      </p:sp>
    </p:spTree>
    <p:extLst>
      <p:ext uri="{BB962C8B-B14F-4D97-AF65-F5344CB8AC3E}">
        <p14:creationId xmlns:p14="http://schemas.microsoft.com/office/powerpoint/2010/main" val="49963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5A60B1-A22A-4494-B5B8-D689EFC9817C}" type="datetime1">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1784360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AD0CC1-3869-451B-A23F-B1361143A663}" type="datetime1">
              <a:rPr lang="en-US" smtClean="0"/>
              <a:t>8/12/2020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3907502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8DF53B-4437-469A-8CE2-451A1E98CDB8}" type="datetime1">
              <a:rPr lang="en-US" smtClean="0"/>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3825106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95010-4EB6-4176-8852-327F9C34D652}" type="datetime1">
              <a:rPr lang="en-US" smtClean="0"/>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243911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B0D7078-443D-414A-BCA3-B2CA4D888309}" type="datetime1">
              <a:rPr lang="en-US" smtClean="0"/>
              <a:t>8/12/2020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3437436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93FB69-F4EF-4F6E-950A-8E2128E532E3}" type="datetime1">
              <a:rPr lang="en-US" smtClean="0"/>
              <a:t>8/12/2020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A8FCB2B-2881-4B87-8BCF-77ED52E93E15}" type="slidenum">
              <a:rPr lang="en-US" smtClean="0"/>
              <a:t>‹#›</a:t>
            </a:fld>
            <a:endParaRPr lang="en-US"/>
          </a:p>
        </p:txBody>
      </p:sp>
    </p:spTree>
    <p:extLst>
      <p:ext uri="{BB962C8B-B14F-4D97-AF65-F5344CB8AC3E}">
        <p14:creationId xmlns:p14="http://schemas.microsoft.com/office/powerpoint/2010/main" val="3980893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C7C3D36-7D16-4DDC-9786-E6F65867F9AB}" type="datetime1">
              <a:rPr lang="en-US" smtClean="0"/>
              <a:t>8/12/2020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A8FCB2B-2881-4B87-8BCF-77ED52E93E15}" type="slidenum">
              <a:rPr lang="en-US" smtClean="0"/>
              <a:t>‹#›</a:t>
            </a:fld>
            <a:endParaRPr lang="en-US"/>
          </a:p>
        </p:txBody>
      </p:sp>
    </p:spTree>
    <p:extLst>
      <p:ext uri="{BB962C8B-B14F-4D97-AF65-F5344CB8AC3E}">
        <p14:creationId xmlns:p14="http://schemas.microsoft.com/office/powerpoint/2010/main" val="27583779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3.emf"/><Relationship Id="rId5" Type="http://schemas.openxmlformats.org/officeDocument/2006/relationships/oleObject" Target="../embeddings/oleObject4.bin"/><Relationship Id="rId4" Type="http://schemas.openxmlformats.org/officeDocument/2006/relationships/image" Target="../media/image32.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hhs.gov/web/section-508/making-files-accessible/checklist/pdf/index.html" TargetMode="External"/><Relationship Id="rId3" Type="http://schemas.openxmlformats.org/officeDocument/2006/relationships/oleObject" Target="../embeddings/oleObject5.bin"/><Relationship Id="rId7" Type="http://schemas.openxmlformats.org/officeDocument/2006/relationships/hyperlink" Target="https://www.ssa.gov/accessibility/checklists/pdf/pdfchecklist.html"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emf"/><Relationship Id="rId5" Type="http://schemas.openxmlformats.org/officeDocument/2006/relationships/package" Target="../embeddings/Microsoft_Word_Document.docx"/><Relationship Id="rId4" Type="http://schemas.openxmlformats.org/officeDocument/2006/relationships/image" Target="../media/image43.emf"/><Relationship Id="rId9" Type="http://schemas.openxmlformats.org/officeDocument/2006/relationships/hyperlink" Target="https://www.section508.gov/create/pdf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37683"/>
            <a:ext cx="12192000" cy="181289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PDF Accessibility Testing</a:t>
            </a:r>
          </a:p>
        </p:txBody>
      </p:sp>
    </p:spTree>
    <p:extLst>
      <p:ext uri="{BB962C8B-B14F-4D97-AF65-F5344CB8AC3E}">
        <p14:creationId xmlns:p14="http://schemas.microsoft.com/office/powerpoint/2010/main" val="94774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340940"/>
            <a:ext cx="10168128" cy="918900"/>
          </a:xfrm>
        </p:spPr>
        <p:txBody>
          <a:bodyPr/>
          <a:lstStyle/>
          <a:p>
            <a:r>
              <a:rPr lang="en-US" b="1" dirty="0"/>
              <a:t>Document language</a:t>
            </a:r>
          </a:p>
        </p:txBody>
      </p:sp>
      <p:sp>
        <p:nvSpPr>
          <p:cNvPr id="4" name="Slide Number Placeholder 3"/>
          <p:cNvSpPr>
            <a:spLocks noGrp="1"/>
          </p:cNvSpPr>
          <p:nvPr>
            <p:ph type="sldNum" sz="quarter" idx="12"/>
          </p:nvPr>
        </p:nvSpPr>
        <p:spPr/>
        <p:txBody>
          <a:bodyPr/>
          <a:lstStyle/>
          <a:p>
            <a:fld id="{AA8FCB2B-2881-4B87-8BCF-77ED52E93E15}" type="slidenum">
              <a:rPr lang="en-US" smtClean="0"/>
              <a:t>10</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960120" y="1452561"/>
            <a:ext cx="4415260" cy="4829175"/>
          </a:xfrm>
          <a:ln>
            <a:solidFill>
              <a:schemeClr val="tx1"/>
            </a:solidFill>
          </a:ln>
        </p:spPr>
        <p:txBody>
          <a:bodyPr>
            <a:normAutofit/>
          </a:bodyPr>
          <a:lstStyle/>
          <a:p>
            <a:pPr marL="0" indent="0">
              <a:buNone/>
            </a:pPr>
            <a:r>
              <a:rPr lang="en-US" b="1" dirty="0"/>
              <a:t>(3.1.1 Language of Page - Level A)</a:t>
            </a:r>
          </a:p>
          <a:p>
            <a:r>
              <a:rPr lang="en-US" sz="1300" dirty="0"/>
              <a:t>Setting the document language in a PDF enables screen reader to switch and read the appropriate language efficiently.</a:t>
            </a:r>
          </a:p>
          <a:p>
            <a:r>
              <a:rPr lang="en-US" sz="1300" dirty="0"/>
              <a:t>Select File &gt; Properties</a:t>
            </a:r>
          </a:p>
          <a:p>
            <a:r>
              <a:rPr lang="en-US" sz="1300" dirty="0"/>
              <a:t>Select the Advanced tab  of the document properties dialog.</a:t>
            </a:r>
          </a:p>
          <a:p>
            <a:r>
              <a:rPr lang="en-US" sz="1300" dirty="0"/>
              <a:t>Select language from the Reading options section.</a:t>
            </a:r>
          </a:p>
          <a:p>
            <a:pPr marL="0" indent="0">
              <a:buNone/>
            </a:pPr>
            <a:endParaRPr lang="en-US" sz="1800" dirty="0"/>
          </a:p>
        </p:txBody>
      </p:sp>
      <p:pic>
        <p:nvPicPr>
          <p:cNvPr id="3" name="Picture 2">
            <a:extLst>
              <a:ext uri="{FF2B5EF4-FFF2-40B4-BE49-F238E27FC236}">
                <a16:creationId xmlns:a16="http://schemas.microsoft.com/office/drawing/2014/main" id="{D1E0BF89-35B5-4B85-9742-DE3A600A6B3D}"/>
              </a:ext>
            </a:extLst>
          </p:cNvPr>
          <p:cNvPicPr>
            <a:picLocks noChangeAspect="1"/>
          </p:cNvPicPr>
          <p:nvPr/>
        </p:nvPicPr>
        <p:blipFill>
          <a:blip r:embed="rId2"/>
          <a:stretch>
            <a:fillRect/>
          </a:stretch>
        </p:blipFill>
        <p:spPr>
          <a:xfrm>
            <a:off x="5786628" y="1443609"/>
            <a:ext cx="5524500" cy="4829175"/>
          </a:xfrm>
          <a:prstGeom prst="rect">
            <a:avLst/>
          </a:prstGeom>
          <a:ln>
            <a:solidFill>
              <a:schemeClr val="tx1"/>
            </a:solidFill>
          </a:ln>
        </p:spPr>
      </p:pic>
      <p:sp>
        <p:nvSpPr>
          <p:cNvPr id="6" name="Date Placeholder 5">
            <a:extLst>
              <a:ext uri="{FF2B5EF4-FFF2-40B4-BE49-F238E27FC236}">
                <a16:creationId xmlns:a16="http://schemas.microsoft.com/office/drawing/2014/main" id="{E6E3DC3E-6F44-48FB-8CA1-C86CCBF9BE18}"/>
              </a:ext>
            </a:extLst>
          </p:cNvPr>
          <p:cNvSpPr>
            <a:spLocks noGrp="1"/>
          </p:cNvSpPr>
          <p:nvPr>
            <p:ph type="dt" sz="half" idx="10"/>
          </p:nvPr>
        </p:nvSpPr>
        <p:spPr/>
        <p:txBody>
          <a:bodyPr/>
          <a:lstStyle/>
          <a:p>
            <a:fld id="{76E53756-BE6C-411F-9E71-B5FD5C37E866}" type="datetime1">
              <a:rPr lang="en-US" smtClean="0"/>
              <a:t>8/12/2020</a:t>
            </a:fld>
            <a:endParaRPr lang="en-US"/>
          </a:p>
        </p:txBody>
      </p:sp>
    </p:spTree>
    <p:extLst>
      <p:ext uri="{BB962C8B-B14F-4D97-AF65-F5344CB8AC3E}">
        <p14:creationId xmlns:p14="http://schemas.microsoft.com/office/powerpoint/2010/main" val="2366462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880" y="2215198"/>
            <a:ext cx="10362617" cy="1609344"/>
          </a:xfrm>
        </p:spPr>
        <p:txBody>
          <a:bodyPr/>
          <a:lstStyle/>
          <a:p>
            <a:pPr algn="ctr"/>
            <a:r>
              <a:rPr lang="en-US" b="1" dirty="0"/>
              <a:t>Structure Tags</a:t>
            </a:r>
          </a:p>
        </p:txBody>
      </p:sp>
      <p:sp>
        <p:nvSpPr>
          <p:cNvPr id="4" name="Slide Number Placeholder 3"/>
          <p:cNvSpPr>
            <a:spLocks noGrp="1"/>
          </p:cNvSpPr>
          <p:nvPr>
            <p:ph type="sldNum" sz="quarter" idx="12"/>
          </p:nvPr>
        </p:nvSpPr>
        <p:spPr/>
        <p:txBody>
          <a:bodyPr/>
          <a:lstStyle/>
          <a:p>
            <a:fld id="{AA8FCB2B-2881-4B87-8BCF-77ED52E93E15}" type="slidenum">
              <a:rPr lang="en-US" smtClean="0"/>
              <a:t>11</a:t>
            </a:fld>
            <a:endParaRPr lang="en-US"/>
          </a:p>
        </p:txBody>
      </p:sp>
      <p:sp>
        <p:nvSpPr>
          <p:cNvPr id="3" name="Date Placeholder 2">
            <a:extLst>
              <a:ext uri="{FF2B5EF4-FFF2-40B4-BE49-F238E27FC236}">
                <a16:creationId xmlns:a16="http://schemas.microsoft.com/office/drawing/2014/main" id="{F44547A1-2911-4B2B-9DC3-877B179B7A89}"/>
              </a:ext>
            </a:extLst>
          </p:cNvPr>
          <p:cNvSpPr>
            <a:spLocks noGrp="1"/>
          </p:cNvSpPr>
          <p:nvPr>
            <p:ph type="dt" sz="half" idx="10"/>
          </p:nvPr>
        </p:nvSpPr>
        <p:spPr/>
        <p:txBody>
          <a:bodyPr/>
          <a:lstStyle/>
          <a:p>
            <a:fld id="{C16783CD-0604-4983-80C5-45E9CB5397BF}" type="datetime1">
              <a:rPr lang="en-US" smtClean="0"/>
              <a:t>8/12/2020</a:t>
            </a:fld>
            <a:endParaRPr lang="en-US"/>
          </a:p>
        </p:txBody>
      </p:sp>
    </p:spTree>
    <p:extLst>
      <p:ext uri="{BB962C8B-B14F-4D97-AF65-F5344CB8AC3E}">
        <p14:creationId xmlns:p14="http://schemas.microsoft.com/office/powerpoint/2010/main" val="63639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280550"/>
          </a:xfrm>
        </p:spPr>
        <p:txBody>
          <a:bodyPr/>
          <a:lstStyle/>
          <a:p>
            <a:r>
              <a:rPr lang="en-US" b="1" dirty="0"/>
              <a:t>Order of the document</a:t>
            </a:r>
          </a:p>
        </p:txBody>
      </p:sp>
      <p:sp>
        <p:nvSpPr>
          <p:cNvPr id="4" name="Slide Number Placeholder 3"/>
          <p:cNvSpPr>
            <a:spLocks noGrp="1"/>
          </p:cNvSpPr>
          <p:nvPr>
            <p:ph type="sldNum" sz="quarter" idx="12"/>
          </p:nvPr>
        </p:nvSpPr>
        <p:spPr/>
        <p:txBody>
          <a:bodyPr/>
          <a:lstStyle/>
          <a:p>
            <a:fld id="{AA8FCB2B-2881-4B87-8BCF-77ED52E93E15}" type="slidenum">
              <a:rPr lang="en-US" smtClean="0"/>
              <a:t>12</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847492" y="1764770"/>
            <a:ext cx="2940387" cy="4343421"/>
          </a:xfrm>
          <a:ln>
            <a:solidFill>
              <a:schemeClr val="tx1"/>
            </a:solidFill>
          </a:ln>
        </p:spPr>
        <p:txBody>
          <a:bodyPr>
            <a:normAutofit/>
          </a:bodyPr>
          <a:lstStyle/>
          <a:p>
            <a:pPr marL="0" indent="0">
              <a:buNone/>
            </a:pPr>
            <a:r>
              <a:rPr lang="en-US" sz="1900" b="1" dirty="0"/>
              <a:t>(</a:t>
            </a:r>
            <a:r>
              <a:rPr lang="en-US" dirty="0"/>
              <a:t>2.4.3 Focus Order - Level A</a:t>
            </a:r>
            <a:r>
              <a:rPr lang="en-US" sz="1900" b="1" dirty="0"/>
              <a:t>)</a:t>
            </a:r>
            <a:endParaRPr lang="en-US" b="1" dirty="0"/>
          </a:p>
          <a:p>
            <a:r>
              <a:rPr lang="en-US" sz="1300" dirty="0"/>
              <a:t>Choose Tools, Accessibility, Touch Up Reading Order.</a:t>
            </a:r>
          </a:p>
          <a:p>
            <a:r>
              <a:rPr lang="en-US" sz="1300" dirty="0"/>
              <a:t>The numbers on the boxes around your content indicate the current reading order of the document.</a:t>
            </a:r>
          </a:p>
          <a:p>
            <a:r>
              <a:rPr lang="en-US" sz="1300" dirty="0"/>
              <a:t>In the Touch Up Reading Order window, choose Show Order Panel.</a:t>
            </a:r>
          </a:p>
          <a:p>
            <a:r>
              <a:rPr lang="en-US" sz="1300" dirty="0"/>
              <a:t>In the Order Panel, you can change the reading order by opening the desired page and using drag and drop.</a:t>
            </a:r>
          </a:p>
          <a:p>
            <a:pPr marL="342900" indent="-342900" defTabSz="457200">
              <a:buAutoNum type="arabicPeriod"/>
            </a:pPr>
            <a:endParaRPr lang="en-US" sz="1400" dirty="0"/>
          </a:p>
          <a:p>
            <a:pPr marL="0" indent="0">
              <a:buNone/>
            </a:pPr>
            <a:endParaRPr lang="en-US" sz="1500" dirty="0"/>
          </a:p>
          <a:p>
            <a:endParaRPr lang="en-US" sz="1500" dirty="0"/>
          </a:p>
        </p:txBody>
      </p:sp>
      <p:pic>
        <p:nvPicPr>
          <p:cNvPr id="4098" name="Picture 2">
            <a:extLst>
              <a:ext uri="{FF2B5EF4-FFF2-40B4-BE49-F238E27FC236}">
                <a16:creationId xmlns:a16="http://schemas.microsoft.com/office/drawing/2014/main" id="{00A88098-3E9A-4E64-85F5-A4601779C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842" y="2677029"/>
            <a:ext cx="1321143" cy="249142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783041A-3FF0-4084-826B-428224AF1ED6}"/>
              </a:ext>
            </a:extLst>
          </p:cNvPr>
          <p:cNvSpPr/>
          <p:nvPr/>
        </p:nvSpPr>
        <p:spPr>
          <a:xfrm>
            <a:off x="4028915" y="1764770"/>
            <a:ext cx="7187034" cy="2246769"/>
          </a:xfrm>
          <a:prstGeom prst="rect">
            <a:avLst/>
          </a:prstGeom>
        </p:spPr>
        <p:txBody>
          <a:bodyPr wrap="square">
            <a:spAutoFit/>
          </a:bodyPr>
          <a:lstStyle/>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p:txBody>
      </p:sp>
      <p:pic>
        <p:nvPicPr>
          <p:cNvPr id="4100" name="Picture 4">
            <a:extLst>
              <a:ext uri="{FF2B5EF4-FFF2-40B4-BE49-F238E27FC236}">
                <a16:creationId xmlns:a16="http://schemas.microsoft.com/office/drawing/2014/main" id="{5BD63B3E-0AE3-4A14-83EC-D5EFE0D0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21" y="2634598"/>
            <a:ext cx="19335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how Order Panel option in Touch Up Reading Order window.">
            <a:extLst>
              <a:ext uri="{FF2B5EF4-FFF2-40B4-BE49-F238E27FC236}">
                <a16:creationId xmlns:a16="http://schemas.microsoft.com/office/drawing/2014/main" id="{5E9C974E-EA7C-4E02-9D20-411CE8CE5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892" y="2722731"/>
            <a:ext cx="1395428" cy="248495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Order Panel in Adobe Acrobat X.">
            <a:extLst>
              <a:ext uri="{FF2B5EF4-FFF2-40B4-BE49-F238E27FC236}">
                <a16:creationId xmlns:a16="http://schemas.microsoft.com/office/drawing/2014/main" id="{F948B40C-7A27-4C64-92C9-967FFB8B71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8944" y="2701563"/>
            <a:ext cx="1766095" cy="232381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3BA93802-C4A2-489E-8D97-DFB6A96C58C9}"/>
              </a:ext>
            </a:extLst>
          </p:cNvPr>
          <p:cNvCxnSpPr/>
          <p:nvPr/>
        </p:nvCxnSpPr>
        <p:spPr>
          <a:xfrm>
            <a:off x="5276088" y="3829985"/>
            <a:ext cx="7117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A00E8BA-FC78-42A7-A050-15580B805689}"/>
              </a:ext>
            </a:extLst>
          </p:cNvPr>
          <p:cNvCxnSpPr/>
          <p:nvPr/>
        </p:nvCxnSpPr>
        <p:spPr>
          <a:xfrm>
            <a:off x="7202424" y="3872657"/>
            <a:ext cx="7117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6CA809-67F4-4701-9DB1-6E86299F4AC8}"/>
              </a:ext>
            </a:extLst>
          </p:cNvPr>
          <p:cNvCxnSpPr/>
          <p:nvPr/>
        </p:nvCxnSpPr>
        <p:spPr>
          <a:xfrm>
            <a:off x="9258320" y="3868258"/>
            <a:ext cx="7117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AD2040A5-8286-4A63-B6C6-C1044B5BB324}"/>
              </a:ext>
            </a:extLst>
          </p:cNvPr>
          <p:cNvSpPr>
            <a:spLocks noGrp="1"/>
          </p:cNvSpPr>
          <p:nvPr>
            <p:ph type="dt" sz="half" idx="10"/>
          </p:nvPr>
        </p:nvSpPr>
        <p:spPr/>
        <p:txBody>
          <a:bodyPr/>
          <a:lstStyle/>
          <a:p>
            <a:fld id="{4E70EBE0-9B01-4FF4-B949-BFF42DD44762}" type="datetime1">
              <a:rPr lang="en-US" smtClean="0"/>
              <a:t>8/12/2020</a:t>
            </a:fld>
            <a:endParaRPr lang="en-US"/>
          </a:p>
        </p:txBody>
      </p:sp>
    </p:spTree>
    <p:extLst>
      <p:ext uri="{BB962C8B-B14F-4D97-AF65-F5344CB8AC3E}">
        <p14:creationId xmlns:p14="http://schemas.microsoft.com/office/powerpoint/2010/main" val="160459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609344"/>
          </a:xfrm>
        </p:spPr>
        <p:txBody>
          <a:bodyPr/>
          <a:lstStyle/>
          <a:p>
            <a:r>
              <a:rPr lang="en-US" b="1" dirty="0"/>
              <a:t>Decorative Contents</a:t>
            </a:r>
            <a:br>
              <a:rPr lang="en-US" b="1" dirty="0"/>
            </a:br>
            <a:endParaRPr lang="en-US" b="1" dirty="0"/>
          </a:p>
        </p:txBody>
      </p:sp>
      <p:sp>
        <p:nvSpPr>
          <p:cNvPr id="4" name="Slide Number Placeholder 3"/>
          <p:cNvSpPr>
            <a:spLocks noGrp="1"/>
          </p:cNvSpPr>
          <p:nvPr>
            <p:ph type="sldNum" sz="quarter" idx="12"/>
          </p:nvPr>
        </p:nvSpPr>
        <p:spPr/>
        <p:txBody>
          <a:bodyPr/>
          <a:lstStyle/>
          <a:p>
            <a:fld id="{AA8FCB2B-2881-4B87-8BCF-77ED52E93E15}" type="slidenum">
              <a:rPr lang="en-US" smtClean="0"/>
              <a:t>13</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828047" y="1520494"/>
            <a:ext cx="6495140" cy="4752290"/>
          </a:xfrm>
          <a:ln>
            <a:solidFill>
              <a:schemeClr val="tx1"/>
            </a:solidFill>
          </a:ln>
        </p:spPr>
        <p:txBody>
          <a:bodyPr>
            <a:normAutofit fontScale="62500" lnSpcReduction="20000"/>
          </a:bodyPr>
          <a:lstStyle/>
          <a:p>
            <a:pPr marL="0" indent="0">
              <a:buNone/>
            </a:pPr>
            <a:r>
              <a:rPr lang="en-US" sz="2100" b="1" dirty="0"/>
              <a:t>Screen readers should ignore content, such as decorative images, you must mark those items as Artifacts</a:t>
            </a:r>
          </a:p>
          <a:p>
            <a:pPr marL="0" indent="0">
              <a:buNone/>
            </a:pPr>
            <a:r>
              <a:rPr lang="en-US" sz="2100" b="1" dirty="0"/>
              <a:t>Using the Reading Order Tool</a:t>
            </a:r>
          </a:p>
          <a:p>
            <a:r>
              <a:rPr lang="en-US" sz="2100" dirty="0"/>
              <a:t>Open the </a:t>
            </a:r>
            <a:r>
              <a:rPr lang="en-US" sz="2100" b="1" dirty="0"/>
              <a:t>Reading Order Tool</a:t>
            </a:r>
            <a:r>
              <a:rPr lang="en-US" sz="2100" dirty="0"/>
              <a:t>. (</a:t>
            </a:r>
            <a:r>
              <a:rPr lang="en-US" sz="2100" b="1" dirty="0"/>
              <a:t>Tools</a:t>
            </a:r>
            <a:r>
              <a:rPr lang="en-US" sz="2100" dirty="0"/>
              <a:t> &gt; </a:t>
            </a:r>
            <a:r>
              <a:rPr lang="en-US" sz="2100" b="1" dirty="0"/>
              <a:t>Accessibility</a:t>
            </a:r>
            <a:r>
              <a:rPr lang="en-US" sz="2100" dirty="0"/>
              <a:t> &gt; </a:t>
            </a:r>
            <a:r>
              <a:rPr lang="en-US" sz="2100" b="1" dirty="0"/>
              <a:t>Reading Order</a:t>
            </a:r>
            <a:r>
              <a:rPr lang="en-US" sz="2100" dirty="0"/>
              <a:t>)</a:t>
            </a:r>
          </a:p>
          <a:p>
            <a:r>
              <a:rPr lang="en-US" sz="2100" dirty="0"/>
              <a:t>Use the </a:t>
            </a:r>
            <a:r>
              <a:rPr lang="en-US" sz="2100" b="1" dirty="0"/>
              <a:t>cursor</a:t>
            </a:r>
            <a:r>
              <a:rPr lang="en-US" sz="2100" dirty="0"/>
              <a:t> (now displayed as crosshairs) to select a zone around the element.</a:t>
            </a:r>
          </a:p>
          <a:p>
            <a:r>
              <a:rPr lang="en-US" sz="2100" dirty="0"/>
              <a:t>Select the </a:t>
            </a:r>
            <a:r>
              <a:rPr lang="en-US" sz="2100" b="1" dirty="0"/>
              <a:t>Background/Artifact button</a:t>
            </a:r>
            <a:r>
              <a:rPr lang="en-US" sz="2100" dirty="0"/>
              <a:t> in the Reading Order tool.</a:t>
            </a:r>
          </a:p>
          <a:p>
            <a:r>
              <a:rPr lang="en-US" sz="2100" dirty="0"/>
              <a:t>The content will be turned into an Artifact. Note that it will no longer be displayed in the tag tree.</a:t>
            </a:r>
          </a:p>
          <a:p>
            <a:r>
              <a:rPr lang="en-US" sz="2100" dirty="0"/>
              <a:t>To mark multiple items as Artifacts at once, hold down the </a:t>
            </a:r>
            <a:r>
              <a:rPr lang="en-US" sz="2100" b="1" dirty="0"/>
              <a:t>Shift key</a:t>
            </a:r>
            <a:r>
              <a:rPr lang="en-US" sz="2100" dirty="0"/>
              <a:t> while selecting the zone around each one, and then select the Background/Artifact button.</a:t>
            </a:r>
          </a:p>
          <a:p>
            <a:pPr marL="0" indent="0">
              <a:buNone/>
            </a:pPr>
            <a:r>
              <a:rPr lang="en-US" sz="2100" b="1" dirty="0"/>
              <a:t>Using the Tags Pane</a:t>
            </a:r>
          </a:p>
          <a:p>
            <a:r>
              <a:rPr lang="en-US" sz="2100" dirty="0"/>
              <a:t>You can also turn items that have already been tagged into Artifacts. This is often necessary when you’re working with an automatically tagged document during manual touch-up.</a:t>
            </a:r>
          </a:p>
          <a:p>
            <a:r>
              <a:rPr lang="en-US" sz="2100" dirty="0"/>
              <a:t>Open the </a:t>
            </a:r>
            <a:r>
              <a:rPr lang="en-US" sz="2100" b="1" dirty="0"/>
              <a:t>Tags Pane</a:t>
            </a:r>
            <a:r>
              <a:rPr lang="en-US" sz="2100" dirty="0"/>
              <a:t>.</a:t>
            </a:r>
          </a:p>
          <a:p>
            <a:r>
              <a:rPr lang="en-US" sz="2100" dirty="0"/>
              <a:t>Right-click the content that needs to be labeled as an Artifact (</a:t>
            </a:r>
            <a:r>
              <a:rPr lang="en-US" sz="2100" b="1" dirty="0"/>
              <a:t>not</a:t>
            </a:r>
            <a:r>
              <a:rPr lang="en-US" sz="2100" dirty="0"/>
              <a:t> the tag itself, but the content within it, which is next to the container icon that looks like a little box).</a:t>
            </a:r>
          </a:p>
          <a:p>
            <a:r>
              <a:rPr lang="en-US" sz="2100" dirty="0"/>
              <a:t>Select </a:t>
            </a:r>
            <a:r>
              <a:rPr lang="en-US" sz="2100" b="1" dirty="0"/>
              <a:t>Change Tag to Artifact.</a:t>
            </a:r>
            <a:endParaRPr lang="en-US" sz="2100" dirty="0"/>
          </a:p>
          <a:p>
            <a:endParaRPr lang="en-US" sz="1400" dirty="0"/>
          </a:p>
          <a:p>
            <a:pPr marL="342900" indent="-342900" defTabSz="457200">
              <a:buAutoNum type="arabicPeriod"/>
            </a:pPr>
            <a:endParaRPr lang="en-US" sz="1400" dirty="0"/>
          </a:p>
          <a:p>
            <a:pPr marL="0" indent="0">
              <a:buNone/>
            </a:pPr>
            <a:endParaRPr lang="en-US" sz="1500" dirty="0"/>
          </a:p>
          <a:p>
            <a:endParaRPr lang="en-US" sz="1500" dirty="0"/>
          </a:p>
        </p:txBody>
      </p:sp>
      <p:sp>
        <p:nvSpPr>
          <p:cNvPr id="6" name="Rectangle 5">
            <a:extLst>
              <a:ext uri="{FF2B5EF4-FFF2-40B4-BE49-F238E27FC236}">
                <a16:creationId xmlns:a16="http://schemas.microsoft.com/office/drawing/2014/main" id="{A783041A-3FF0-4084-826B-428224AF1ED6}"/>
              </a:ext>
            </a:extLst>
          </p:cNvPr>
          <p:cNvSpPr/>
          <p:nvPr/>
        </p:nvSpPr>
        <p:spPr>
          <a:xfrm>
            <a:off x="1660619" y="1206986"/>
            <a:ext cx="7187034" cy="2246769"/>
          </a:xfrm>
          <a:prstGeom prst="rect">
            <a:avLst/>
          </a:prstGeom>
        </p:spPr>
        <p:txBody>
          <a:bodyPr wrap="square">
            <a:spAutoFit/>
          </a:bodyPr>
          <a:lstStyle/>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p:txBody>
      </p:sp>
      <p:pic>
        <p:nvPicPr>
          <p:cNvPr id="6146" name="Picture 2" descr="a decorative image surrounded by a pink selection border, marked as Background/Artifact in the Reading Order tool">
            <a:extLst>
              <a:ext uri="{FF2B5EF4-FFF2-40B4-BE49-F238E27FC236}">
                <a16:creationId xmlns:a16="http://schemas.microsoft.com/office/drawing/2014/main" id="{7AB7C373-75FE-45AF-9F28-A594A79C8E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68590" y="1520494"/>
            <a:ext cx="3681984" cy="263347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2F2CDBF-E37E-49AE-9D0A-86800B6E1B4C}"/>
              </a:ext>
            </a:extLst>
          </p:cNvPr>
          <p:cNvPicPr>
            <a:picLocks noChangeAspect="1"/>
          </p:cNvPicPr>
          <p:nvPr/>
        </p:nvPicPr>
        <p:blipFill>
          <a:blip r:embed="rId3"/>
          <a:stretch>
            <a:fillRect/>
          </a:stretch>
        </p:blipFill>
        <p:spPr>
          <a:xfrm>
            <a:off x="7799729" y="4319801"/>
            <a:ext cx="3681984" cy="2290763"/>
          </a:xfrm>
          <a:prstGeom prst="rect">
            <a:avLst/>
          </a:prstGeom>
          <a:ln>
            <a:solidFill>
              <a:schemeClr val="tx1"/>
            </a:solidFill>
          </a:ln>
        </p:spPr>
      </p:pic>
      <p:sp>
        <p:nvSpPr>
          <p:cNvPr id="7" name="Date Placeholder 6">
            <a:extLst>
              <a:ext uri="{FF2B5EF4-FFF2-40B4-BE49-F238E27FC236}">
                <a16:creationId xmlns:a16="http://schemas.microsoft.com/office/drawing/2014/main" id="{A43BEC2D-0B69-4F31-83C6-98EDB931C92F}"/>
              </a:ext>
            </a:extLst>
          </p:cNvPr>
          <p:cNvSpPr>
            <a:spLocks noGrp="1"/>
          </p:cNvSpPr>
          <p:nvPr>
            <p:ph type="dt" sz="half" idx="10"/>
          </p:nvPr>
        </p:nvSpPr>
        <p:spPr/>
        <p:txBody>
          <a:bodyPr/>
          <a:lstStyle/>
          <a:p>
            <a:fld id="{B340843B-1B2C-474C-99A0-96495A612598}" type="datetime1">
              <a:rPr lang="en-US" smtClean="0"/>
              <a:t>8/12/2020</a:t>
            </a:fld>
            <a:endParaRPr lang="en-US"/>
          </a:p>
        </p:txBody>
      </p:sp>
    </p:spTree>
    <p:extLst>
      <p:ext uri="{BB962C8B-B14F-4D97-AF65-F5344CB8AC3E}">
        <p14:creationId xmlns:p14="http://schemas.microsoft.com/office/powerpoint/2010/main" val="126177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40940"/>
            <a:ext cx="10058400" cy="857940"/>
          </a:xfrm>
        </p:spPr>
        <p:txBody>
          <a:bodyPr/>
          <a:lstStyle/>
          <a:p>
            <a:r>
              <a:rPr lang="en-US" b="1" dirty="0"/>
              <a:t>Heading Tags</a:t>
            </a:r>
          </a:p>
        </p:txBody>
      </p:sp>
      <p:sp>
        <p:nvSpPr>
          <p:cNvPr id="4" name="Slide Number Placeholder 3"/>
          <p:cNvSpPr>
            <a:spLocks noGrp="1"/>
          </p:cNvSpPr>
          <p:nvPr>
            <p:ph type="sldNum" sz="quarter" idx="12"/>
          </p:nvPr>
        </p:nvSpPr>
        <p:spPr/>
        <p:txBody>
          <a:bodyPr/>
          <a:lstStyle/>
          <a:p>
            <a:fld id="{AA8FCB2B-2881-4B87-8BCF-77ED52E93E15}" type="slidenum">
              <a:rPr lang="en-US" smtClean="0"/>
              <a:t>14</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1069848" y="1622840"/>
            <a:ext cx="5473192" cy="4700610"/>
          </a:xfrm>
        </p:spPr>
        <p:txBody>
          <a:bodyPr/>
          <a:lstStyle/>
          <a:p>
            <a:pPr marL="0" indent="0">
              <a:buNone/>
            </a:pPr>
            <a:r>
              <a:rPr lang="en-US" sz="1600" b="1" dirty="0"/>
              <a:t>Using the Reading Order Tool</a:t>
            </a:r>
          </a:p>
          <a:p>
            <a:r>
              <a:rPr lang="en-US" sz="1300" dirty="0"/>
              <a:t>Open the </a:t>
            </a:r>
            <a:r>
              <a:rPr lang="en-US" sz="1300" b="1" dirty="0"/>
              <a:t>Reading Order Tool</a:t>
            </a:r>
            <a:r>
              <a:rPr lang="en-US" sz="1300" dirty="0"/>
              <a:t>.</a:t>
            </a:r>
          </a:p>
          <a:p>
            <a:r>
              <a:rPr lang="en-US" sz="1300" dirty="0"/>
              <a:t>Draw a box around the heading.</a:t>
            </a:r>
          </a:p>
          <a:p>
            <a:r>
              <a:rPr lang="en-US" sz="1300" dirty="0"/>
              <a:t>Select the </a:t>
            </a:r>
            <a:r>
              <a:rPr lang="en-US" sz="1300" b="1" dirty="0"/>
              <a:t>button</a:t>
            </a:r>
            <a:r>
              <a:rPr lang="en-US" sz="1300" dirty="0"/>
              <a:t> that corresponds to the heading level you're creating (1 through 6).</a:t>
            </a:r>
          </a:p>
          <a:p>
            <a:endParaRPr lang="en-US" sz="1300" dirty="0"/>
          </a:p>
          <a:p>
            <a:endParaRPr lang="en-US" sz="1300" dirty="0"/>
          </a:p>
          <a:p>
            <a:endParaRPr lang="en-US" sz="1300" dirty="0"/>
          </a:p>
          <a:p>
            <a:endParaRPr lang="en-US" sz="1300" dirty="0"/>
          </a:p>
          <a:p>
            <a:pPr marL="0" indent="0">
              <a:buNone/>
            </a:pPr>
            <a:r>
              <a:rPr lang="en-US" sz="1600" b="1" dirty="0"/>
              <a:t>Using the Tags Pane</a:t>
            </a:r>
          </a:p>
          <a:p>
            <a:r>
              <a:rPr lang="en-US" sz="1300" dirty="0"/>
              <a:t>Click the </a:t>
            </a:r>
            <a:r>
              <a:rPr lang="en-US" sz="1300" b="1" dirty="0"/>
              <a:t>Selection Tool</a:t>
            </a:r>
            <a:r>
              <a:rPr lang="en-US" sz="1300" dirty="0"/>
              <a:t>.</a:t>
            </a:r>
          </a:p>
          <a:p>
            <a:r>
              <a:rPr lang="en-US" sz="1300" dirty="0"/>
              <a:t>Select the heading.</a:t>
            </a:r>
          </a:p>
          <a:p>
            <a:r>
              <a:rPr lang="en-US" sz="1300" dirty="0"/>
              <a:t>Open the </a:t>
            </a:r>
            <a:r>
              <a:rPr lang="en-US" sz="1300" b="1" dirty="0"/>
              <a:t>Options Menu</a:t>
            </a:r>
            <a:r>
              <a:rPr lang="en-US" sz="1300" dirty="0"/>
              <a:t> in the Tags Pane.</a:t>
            </a:r>
          </a:p>
          <a:p>
            <a:r>
              <a:rPr lang="en-US" sz="1300" dirty="0"/>
              <a:t>Select </a:t>
            </a:r>
            <a:r>
              <a:rPr lang="en-US" sz="1300" b="1" dirty="0"/>
              <a:t>Create Tag from Selection</a:t>
            </a:r>
            <a:r>
              <a:rPr lang="en-US" sz="1300" dirty="0"/>
              <a:t>.</a:t>
            </a:r>
          </a:p>
          <a:p>
            <a:endParaRPr lang="en-US" dirty="0"/>
          </a:p>
        </p:txBody>
      </p:sp>
      <p:pic>
        <p:nvPicPr>
          <p:cNvPr id="6" name="Picture 5">
            <a:extLst>
              <a:ext uri="{FF2B5EF4-FFF2-40B4-BE49-F238E27FC236}">
                <a16:creationId xmlns:a16="http://schemas.microsoft.com/office/drawing/2014/main" id="{E4603228-DC61-48F7-B0C4-39B74B7F7AE0}"/>
              </a:ext>
            </a:extLst>
          </p:cNvPr>
          <p:cNvPicPr>
            <a:picLocks noChangeAspect="1"/>
          </p:cNvPicPr>
          <p:nvPr/>
        </p:nvPicPr>
        <p:blipFill>
          <a:blip r:embed="rId2"/>
          <a:stretch>
            <a:fillRect/>
          </a:stretch>
        </p:blipFill>
        <p:spPr>
          <a:xfrm>
            <a:off x="6756505" y="1622840"/>
            <a:ext cx="4810357" cy="2438401"/>
          </a:xfrm>
          <a:prstGeom prst="rect">
            <a:avLst/>
          </a:prstGeom>
          <a:ln>
            <a:solidFill>
              <a:schemeClr val="tx1"/>
            </a:solidFill>
          </a:ln>
        </p:spPr>
      </p:pic>
      <p:pic>
        <p:nvPicPr>
          <p:cNvPr id="7" name="Picture 6">
            <a:extLst>
              <a:ext uri="{FF2B5EF4-FFF2-40B4-BE49-F238E27FC236}">
                <a16:creationId xmlns:a16="http://schemas.microsoft.com/office/drawing/2014/main" id="{1562CD28-D950-4F30-A257-125E693E0A10}"/>
              </a:ext>
            </a:extLst>
          </p:cNvPr>
          <p:cNvPicPr>
            <a:picLocks noChangeAspect="1"/>
          </p:cNvPicPr>
          <p:nvPr/>
        </p:nvPicPr>
        <p:blipFill>
          <a:blip r:embed="rId3"/>
          <a:stretch>
            <a:fillRect/>
          </a:stretch>
        </p:blipFill>
        <p:spPr>
          <a:xfrm>
            <a:off x="6756505" y="4362831"/>
            <a:ext cx="4810357" cy="1960619"/>
          </a:xfrm>
          <a:prstGeom prst="rect">
            <a:avLst/>
          </a:prstGeom>
          <a:ln>
            <a:solidFill>
              <a:schemeClr val="tx1"/>
            </a:solidFill>
          </a:ln>
        </p:spPr>
      </p:pic>
      <p:sp>
        <p:nvSpPr>
          <p:cNvPr id="3" name="Date Placeholder 2">
            <a:extLst>
              <a:ext uri="{FF2B5EF4-FFF2-40B4-BE49-F238E27FC236}">
                <a16:creationId xmlns:a16="http://schemas.microsoft.com/office/drawing/2014/main" id="{54831E75-B001-436D-90C1-75AF57E9A817}"/>
              </a:ext>
            </a:extLst>
          </p:cNvPr>
          <p:cNvSpPr>
            <a:spLocks noGrp="1"/>
          </p:cNvSpPr>
          <p:nvPr>
            <p:ph type="dt" sz="half" idx="10"/>
          </p:nvPr>
        </p:nvSpPr>
        <p:spPr/>
        <p:txBody>
          <a:bodyPr/>
          <a:lstStyle/>
          <a:p>
            <a:fld id="{590881FE-5963-4A50-B323-ABE95136B4E0}" type="datetime1">
              <a:rPr lang="en-US" smtClean="0"/>
              <a:t>8/12/2020</a:t>
            </a:fld>
            <a:endParaRPr lang="en-US"/>
          </a:p>
        </p:txBody>
      </p:sp>
    </p:spTree>
    <p:extLst>
      <p:ext uri="{BB962C8B-B14F-4D97-AF65-F5344CB8AC3E}">
        <p14:creationId xmlns:p14="http://schemas.microsoft.com/office/powerpoint/2010/main" val="2437903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949380"/>
          </a:xfrm>
        </p:spPr>
        <p:txBody>
          <a:bodyPr/>
          <a:lstStyle/>
          <a:p>
            <a:r>
              <a:rPr lang="en-US" b="1" dirty="0"/>
              <a:t>Lists &amp; Language </a:t>
            </a:r>
          </a:p>
        </p:txBody>
      </p:sp>
      <p:sp>
        <p:nvSpPr>
          <p:cNvPr id="4" name="Slide Number Placeholder 3"/>
          <p:cNvSpPr>
            <a:spLocks noGrp="1"/>
          </p:cNvSpPr>
          <p:nvPr>
            <p:ph type="sldNum" sz="quarter" idx="12"/>
          </p:nvPr>
        </p:nvSpPr>
        <p:spPr/>
        <p:txBody>
          <a:bodyPr/>
          <a:lstStyle/>
          <a:p>
            <a:fld id="{AA8FCB2B-2881-4B87-8BCF-77ED52E93E15}" type="slidenum">
              <a:rPr lang="en-US" smtClean="0"/>
              <a:t>15</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817013" y="1276654"/>
            <a:ext cx="3947153" cy="4752290"/>
          </a:xfrm>
          <a:ln>
            <a:solidFill>
              <a:schemeClr val="tx1"/>
            </a:solidFill>
          </a:ln>
        </p:spPr>
        <p:txBody>
          <a:bodyPr>
            <a:normAutofit/>
          </a:bodyPr>
          <a:lstStyle/>
          <a:p>
            <a:pPr marL="0" indent="0">
              <a:lnSpc>
                <a:spcPct val="70000"/>
              </a:lnSpc>
              <a:buNone/>
            </a:pPr>
            <a:r>
              <a:rPr lang="en-US" sz="1600" b="1" dirty="0"/>
              <a:t>Lists </a:t>
            </a:r>
          </a:p>
          <a:p>
            <a:pPr marL="0" indent="0">
              <a:lnSpc>
                <a:spcPct val="70000"/>
              </a:lnSpc>
              <a:buNone/>
            </a:pPr>
            <a:r>
              <a:rPr lang="en-US" sz="1300" dirty="0"/>
              <a:t>Assistive technologies allow users to navigate from list to list or item to item. If the lists are not correctly formatted with list tags, these users will have difficulty understanding the list content.</a:t>
            </a:r>
          </a:p>
          <a:p>
            <a:r>
              <a:rPr lang="en-US" sz="1300" dirty="0"/>
              <a:t>Lists are comprised of three or sometimes four tag types:</a:t>
            </a:r>
          </a:p>
          <a:p>
            <a:r>
              <a:rPr lang="en-US" sz="1300" dirty="0"/>
              <a:t>List: &lt;L&gt;</a:t>
            </a:r>
          </a:p>
          <a:p>
            <a:r>
              <a:rPr lang="en-US" sz="1300" dirty="0"/>
              <a:t>List Item: &lt;LI&gt;</a:t>
            </a:r>
          </a:p>
          <a:p>
            <a:r>
              <a:rPr lang="en-US" sz="1300" dirty="0"/>
              <a:t>List Body: &lt;</a:t>
            </a:r>
            <a:r>
              <a:rPr lang="en-US" sz="1300" dirty="0" err="1"/>
              <a:t>Lbody</a:t>
            </a:r>
            <a:r>
              <a:rPr lang="en-US" sz="1300" dirty="0"/>
              <a:t>&gt;</a:t>
            </a:r>
          </a:p>
          <a:p>
            <a:r>
              <a:rPr lang="en-US" sz="1300" dirty="0"/>
              <a:t>Label: &lt;</a:t>
            </a:r>
            <a:r>
              <a:rPr lang="en-US" sz="1300" dirty="0" err="1"/>
              <a:t>Lbl</a:t>
            </a:r>
            <a:r>
              <a:rPr lang="en-US" sz="1300" dirty="0"/>
              <a:t>&gt;</a:t>
            </a:r>
          </a:p>
          <a:p>
            <a:pPr marL="342900" indent="-342900" defTabSz="457200">
              <a:buAutoNum type="arabicPeriod"/>
            </a:pPr>
            <a:endParaRPr lang="en-US" sz="1400" dirty="0"/>
          </a:p>
        </p:txBody>
      </p:sp>
      <p:sp>
        <p:nvSpPr>
          <p:cNvPr id="6" name="Rectangle 5">
            <a:extLst>
              <a:ext uri="{FF2B5EF4-FFF2-40B4-BE49-F238E27FC236}">
                <a16:creationId xmlns:a16="http://schemas.microsoft.com/office/drawing/2014/main" id="{A783041A-3FF0-4084-826B-428224AF1ED6}"/>
              </a:ext>
            </a:extLst>
          </p:cNvPr>
          <p:cNvSpPr/>
          <p:nvPr/>
        </p:nvSpPr>
        <p:spPr>
          <a:xfrm>
            <a:off x="1660619" y="1206986"/>
            <a:ext cx="7187034" cy="2246769"/>
          </a:xfrm>
          <a:prstGeom prst="rect">
            <a:avLst/>
          </a:prstGeom>
        </p:spPr>
        <p:txBody>
          <a:bodyPr wrap="square">
            <a:spAutoFit/>
          </a:bodyPr>
          <a:lstStyle/>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a:p>
            <a:pPr marL="342900" indent="-342900">
              <a:buAutoNum type="arabicPeriod"/>
            </a:pPr>
            <a:endParaRPr lang="en-US" sz="1400" dirty="0"/>
          </a:p>
        </p:txBody>
      </p:sp>
      <p:sp>
        <p:nvSpPr>
          <p:cNvPr id="7" name="Content Placeholder 4">
            <a:extLst>
              <a:ext uri="{FF2B5EF4-FFF2-40B4-BE49-F238E27FC236}">
                <a16:creationId xmlns:a16="http://schemas.microsoft.com/office/drawing/2014/main" id="{C6BEBD8C-DF3B-4C36-9BED-9DDD04FE820F}"/>
              </a:ext>
            </a:extLst>
          </p:cNvPr>
          <p:cNvSpPr txBox="1">
            <a:spLocks/>
          </p:cNvSpPr>
          <p:nvPr/>
        </p:nvSpPr>
        <p:spPr>
          <a:xfrm>
            <a:off x="5577292" y="1276654"/>
            <a:ext cx="5520476" cy="4752290"/>
          </a:xfrm>
          <a:prstGeom prst="rect">
            <a:avLst/>
          </a:prstGeom>
          <a:ln>
            <a:solidFill>
              <a:schemeClr val="tx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70000"/>
              </a:lnSpc>
              <a:buNone/>
            </a:pPr>
            <a:r>
              <a:rPr lang="en-US" sz="1600" b="1" dirty="0"/>
              <a:t>Language </a:t>
            </a:r>
          </a:p>
          <a:p>
            <a:pPr marL="0" indent="0">
              <a:buNone/>
            </a:pPr>
            <a:r>
              <a:rPr lang="en-US" sz="1300" dirty="0"/>
              <a:t>For assistive technologies (e.g., screen readers) to present your document accurately, it is important to indicate</a:t>
            </a:r>
          </a:p>
          <a:p>
            <a:pPr marL="0" indent="0">
              <a:buNone/>
            </a:pPr>
            <a:r>
              <a:rPr lang="en-US" sz="1300" dirty="0"/>
              <a:t>the natural language of the document.</a:t>
            </a:r>
          </a:p>
          <a:p>
            <a:pPr marL="0" indent="0">
              <a:buNone/>
            </a:pPr>
            <a:r>
              <a:rPr lang="en-US" sz="1300" dirty="0"/>
              <a:t>Open the document in Adobe Acrobat Pro</a:t>
            </a:r>
          </a:p>
          <a:p>
            <a:r>
              <a:rPr lang="en-US" sz="1300" dirty="0"/>
              <a:t>From the File menu, select "Properties..."</a:t>
            </a:r>
          </a:p>
          <a:p>
            <a:r>
              <a:rPr lang="en-US" sz="1300" dirty="0"/>
              <a:t>In the "Properties" dialog, select the "Advanced" tab</a:t>
            </a:r>
          </a:p>
          <a:p>
            <a:r>
              <a:rPr lang="en-US" sz="1300" dirty="0"/>
              <a:t>In the "Reading Options" field, select the default language from the "Language" combo box</a:t>
            </a:r>
          </a:p>
          <a:p>
            <a:endParaRPr lang="en-US" dirty="0"/>
          </a:p>
        </p:txBody>
      </p:sp>
      <p:pic>
        <p:nvPicPr>
          <p:cNvPr id="8" name="Picture 7">
            <a:extLst>
              <a:ext uri="{FF2B5EF4-FFF2-40B4-BE49-F238E27FC236}">
                <a16:creationId xmlns:a16="http://schemas.microsoft.com/office/drawing/2014/main" id="{4BD30A91-2927-422A-AD94-702EEF307122}"/>
              </a:ext>
            </a:extLst>
          </p:cNvPr>
          <p:cNvPicPr>
            <a:picLocks noChangeAspect="1"/>
          </p:cNvPicPr>
          <p:nvPr/>
        </p:nvPicPr>
        <p:blipFill>
          <a:blip r:embed="rId3"/>
          <a:stretch>
            <a:fillRect/>
          </a:stretch>
        </p:blipFill>
        <p:spPr>
          <a:xfrm>
            <a:off x="7772019" y="3759327"/>
            <a:ext cx="3325749" cy="2269617"/>
          </a:xfrm>
          <a:prstGeom prst="rect">
            <a:avLst/>
          </a:prstGeom>
          <a:ln>
            <a:solidFill>
              <a:schemeClr val="tx1"/>
            </a:solidFill>
          </a:ln>
        </p:spPr>
      </p:pic>
      <p:graphicFrame>
        <p:nvGraphicFramePr>
          <p:cNvPr id="11" name="Object 10">
            <a:extLst>
              <a:ext uri="{FF2B5EF4-FFF2-40B4-BE49-F238E27FC236}">
                <a16:creationId xmlns:a16="http://schemas.microsoft.com/office/drawing/2014/main" id="{469C6D7C-8899-41A7-A649-8F1A9930CE71}"/>
              </a:ext>
            </a:extLst>
          </p:cNvPr>
          <p:cNvGraphicFramePr>
            <a:graphicFrameLocks noChangeAspect="1"/>
          </p:cNvGraphicFramePr>
          <p:nvPr>
            <p:extLst>
              <p:ext uri="{D42A27DB-BD31-4B8C-83A1-F6EECF244321}">
                <p14:modId xmlns:p14="http://schemas.microsoft.com/office/powerpoint/2010/main" val="296986016"/>
              </p:ext>
            </p:extLst>
          </p:nvPr>
        </p:nvGraphicFramePr>
        <p:xfrm>
          <a:off x="950363" y="4717951"/>
          <a:ext cx="914400" cy="806450"/>
        </p:xfrm>
        <a:graphic>
          <a:graphicData uri="http://schemas.openxmlformats.org/presentationml/2006/ole">
            <mc:AlternateContent xmlns:mc="http://schemas.openxmlformats.org/markup-compatibility/2006">
              <mc:Choice xmlns:v="urn:schemas-microsoft-com:vml" Requires="v">
                <p:oleObj spid="_x0000_s3122" name="Acrobat Document" showAsIcon="1" r:id="rId4" imgW="914597" imgH="806311" progId="AcroExch.Document.DC">
                  <p:embed/>
                </p:oleObj>
              </mc:Choice>
              <mc:Fallback>
                <p:oleObj name="Acrobat Document" showAsIcon="1" r:id="rId4" imgW="914597" imgH="806311" progId="AcroExch.Document.DC">
                  <p:embed/>
                  <p:pic>
                    <p:nvPicPr>
                      <p:cNvPr id="0" name=""/>
                      <p:cNvPicPr/>
                      <p:nvPr/>
                    </p:nvPicPr>
                    <p:blipFill>
                      <a:blip r:embed="rId5"/>
                      <a:stretch>
                        <a:fillRect/>
                      </a:stretch>
                    </p:blipFill>
                    <p:spPr>
                      <a:xfrm>
                        <a:off x="950363" y="4717951"/>
                        <a:ext cx="914400" cy="806450"/>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BF9C43F0-116A-4900-8BD9-AB80507BD2AE}"/>
              </a:ext>
            </a:extLst>
          </p:cNvPr>
          <p:cNvSpPr/>
          <p:nvPr/>
        </p:nvSpPr>
        <p:spPr>
          <a:xfrm>
            <a:off x="786533" y="4319801"/>
            <a:ext cx="2953565" cy="338554"/>
          </a:xfrm>
          <a:prstGeom prst="rect">
            <a:avLst/>
          </a:prstGeom>
        </p:spPr>
        <p:txBody>
          <a:bodyPr wrap="square">
            <a:spAutoFit/>
          </a:bodyPr>
          <a:lstStyle/>
          <a:p>
            <a:r>
              <a:rPr lang="en-US" sz="1600" b="1" u="sng" dirty="0"/>
              <a:t>Steps to Tag Lists</a:t>
            </a:r>
          </a:p>
        </p:txBody>
      </p:sp>
      <p:sp>
        <p:nvSpPr>
          <p:cNvPr id="13" name="Date Placeholder 12">
            <a:extLst>
              <a:ext uri="{FF2B5EF4-FFF2-40B4-BE49-F238E27FC236}">
                <a16:creationId xmlns:a16="http://schemas.microsoft.com/office/drawing/2014/main" id="{DE8ED1F6-7FCD-45B0-9200-39A771B36B08}"/>
              </a:ext>
            </a:extLst>
          </p:cNvPr>
          <p:cNvSpPr>
            <a:spLocks noGrp="1"/>
          </p:cNvSpPr>
          <p:nvPr>
            <p:ph type="dt" sz="half" idx="10"/>
          </p:nvPr>
        </p:nvSpPr>
        <p:spPr/>
        <p:txBody>
          <a:bodyPr/>
          <a:lstStyle/>
          <a:p>
            <a:fld id="{4B1F0E2D-4C52-402D-A2A3-D94B5F8BC0BB}" type="datetime1">
              <a:rPr lang="en-US" smtClean="0"/>
              <a:t>8/12/2020</a:t>
            </a:fld>
            <a:endParaRPr lang="en-US"/>
          </a:p>
        </p:txBody>
      </p:sp>
    </p:spTree>
    <p:extLst>
      <p:ext uri="{BB962C8B-B14F-4D97-AF65-F5344CB8AC3E}">
        <p14:creationId xmlns:p14="http://schemas.microsoft.com/office/powerpoint/2010/main" val="1230206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281900"/>
          </a:xfrm>
        </p:spPr>
        <p:txBody>
          <a:bodyPr>
            <a:normAutofit/>
          </a:bodyPr>
          <a:lstStyle/>
          <a:p>
            <a:r>
              <a:rPr lang="en-US" b="1" dirty="0"/>
              <a:t>Vital Information</a:t>
            </a:r>
          </a:p>
        </p:txBody>
      </p:sp>
      <p:sp>
        <p:nvSpPr>
          <p:cNvPr id="4" name="Slide Number Placeholder 3"/>
          <p:cNvSpPr>
            <a:spLocks noGrp="1"/>
          </p:cNvSpPr>
          <p:nvPr>
            <p:ph type="sldNum" sz="quarter" idx="12"/>
          </p:nvPr>
        </p:nvSpPr>
        <p:spPr/>
        <p:txBody>
          <a:bodyPr/>
          <a:lstStyle/>
          <a:p>
            <a:fld id="{AA8FCB2B-2881-4B87-8BCF-77ED52E93E15}" type="slidenum">
              <a:rPr lang="en-US" smtClean="0"/>
              <a:t>16</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989150" y="1622840"/>
            <a:ext cx="5106850" cy="4394200"/>
          </a:xfrm>
          <a:ln>
            <a:solidFill>
              <a:schemeClr val="tx1"/>
            </a:solidFill>
          </a:ln>
        </p:spPr>
        <p:txBody>
          <a:bodyPr>
            <a:normAutofit/>
          </a:bodyPr>
          <a:lstStyle/>
          <a:p>
            <a:pPr marL="0" indent="0">
              <a:buNone/>
            </a:pPr>
            <a:r>
              <a:rPr lang="en-US" sz="1300" dirty="0"/>
              <a:t>Vital information in headers, footers, and watermarks should be duplicated in the PDF document</a:t>
            </a:r>
          </a:p>
          <a:p>
            <a:r>
              <a:rPr lang="en-US" sz="1300" dirty="0"/>
              <a:t>Locate the first page or section the vital information applies.</a:t>
            </a:r>
          </a:p>
          <a:p>
            <a:r>
              <a:rPr lang="en-US" sz="1300" dirty="0"/>
              <a:t>Highlight the second instance of the vital information on the same page.</a:t>
            </a:r>
          </a:p>
          <a:p>
            <a:r>
              <a:rPr lang="en-US" sz="1300" dirty="0"/>
              <a:t>Open the “Tags” pane (View &gt; Show / Hide &gt; Navigation Panes &gt; Tags). Find the tag corresponding to the vital information. (Tags Pane &gt; Find Tag from Selection).</a:t>
            </a:r>
          </a:p>
          <a:p>
            <a:r>
              <a:rPr lang="en-US" sz="1300" dirty="0"/>
              <a:t>Vital information should be tagged.</a:t>
            </a:r>
          </a:p>
        </p:txBody>
      </p:sp>
      <p:pic>
        <p:nvPicPr>
          <p:cNvPr id="6" name="Picture 5">
            <a:extLst>
              <a:ext uri="{FF2B5EF4-FFF2-40B4-BE49-F238E27FC236}">
                <a16:creationId xmlns:a16="http://schemas.microsoft.com/office/drawing/2014/main" id="{782B4D96-B25C-4FF0-9B1A-8FA6E5FC5E0E}"/>
              </a:ext>
            </a:extLst>
          </p:cNvPr>
          <p:cNvPicPr>
            <a:picLocks noChangeAspect="1"/>
          </p:cNvPicPr>
          <p:nvPr/>
        </p:nvPicPr>
        <p:blipFill>
          <a:blip r:embed="rId2"/>
          <a:stretch>
            <a:fillRect/>
          </a:stretch>
        </p:blipFill>
        <p:spPr>
          <a:xfrm>
            <a:off x="6300692" y="2470594"/>
            <a:ext cx="5498116" cy="1501331"/>
          </a:xfrm>
          <a:prstGeom prst="rect">
            <a:avLst/>
          </a:prstGeom>
          <a:ln>
            <a:solidFill>
              <a:schemeClr val="tx1"/>
            </a:solidFill>
          </a:ln>
        </p:spPr>
      </p:pic>
      <p:sp>
        <p:nvSpPr>
          <p:cNvPr id="7" name="Date Placeholder 6">
            <a:extLst>
              <a:ext uri="{FF2B5EF4-FFF2-40B4-BE49-F238E27FC236}">
                <a16:creationId xmlns:a16="http://schemas.microsoft.com/office/drawing/2014/main" id="{4C7DB601-D8AD-49F4-9AB1-407D1292EDB9}"/>
              </a:ext>
            </a:extLst>
          </p:cNvPr>
          <p:cNvSpPr>
            <a:spLocks noGrp="1"/>
          </p:cNvSpPr>
          <p:nvPr>
            <p:ph type="dt" sz="half" idx="10"/>
          </p:nvPr>
        </p:nvSpPr>
        <p:spPr/>
        <p:txBody>
          <a:bodyPr/>
          <a:lstStyle/>
          <a:p>
            <a:fld id="{F968C48F-3C93-419E-B87D-A7B1C292BD50}" type="datetime1">
              <a:rPr lang="en-US" smtClean="0"/>
              <a:t>8/12/2020</a:t>
            </a:fld>
            <a:endParaRPr lang="en-US"/>
          </a:p>
        </p:txBody>
      </p:sp>
    </p:spTree>
    <p:extLst>
      <p:ext uri="{BB962C8B-B14F-4D97-AF65-F5344CB8AC3E}">
        <p14:creationId xmlns:p14="http://schemas.microsoft.com/office/powerpoint/2010/main" val="3011619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880" y="2215198"/>
            <a:ext cx="10362617" cy="1609344"/>
          </a:xfrm>
        </p:spPr>
        <p:txBody>
          <a:bodyPr/>
          <a:lstStyle/>
          <a:p>
            <a:pPr algn="ctr"/>
            <a:r>
              <a:rPr lang="en-US" b="1" dirty="0"/>
              <a:t>Objects</a:t>
            </a:r>
          </a:p>
        </p:txBody>
      </p:sp>
      <p:sp>
        <p:nvSpPr>
          <p:cNvPr id="4" name="Slide Number Placeholder 3"/>
          <p:cNvSpPr>
            <a:spLocks noGrp="1"/>
          </p:cNvSpPr>
          <p:nvPr>
            <p:ph type="sldNum" sz="quarter" idx="12"/>
          </p:nvPr>
        </p:nvSpPr>
        <p:spPr/>
        <p:txBody>
          <a:bodyPr/>
          <a:lstStyle/>
          <a:p>
            <a:fld id="{AA8FCB2B-2881-4B87-8BCF-77ED52E93E15}" type="slidenum">
              <a:rPr lang="en-US" smtClean="0"/>
              <a:t>17</a:t>
            </a:fld>
            <a:endParaRPr lang="en-US"/>
          </a:p>
        </p:txBody>
      </p:sp>
      <p:sp>
        <p:nvSpPr>
          <p:cNvPr id="12" name="Date Placeholder 11">
            <a:extLst>
              <a:ext uri="{FF2B5EF4-FFF2-40B4-BE49-F238E27FC236}">
                <a16:creationId xmlns:a16="http://schemas.microsoft.com/office/drawing/2014/main" id="{1751CCE2-EF56-4A85-BF42-D37E5B19DC5B}"/>
              </a:ext>
            </a:extLst>
          </p:cNvPr>
          <p:cNvSpPr>
            <a:spLocks noGrp="1"/>
          </p:cNvSpPr>
          <p:nvPr>
            <p:ph type="dt" sz="half" idx="10"/>
          </p:nvPr>
        </p:nvSpPr>
        <p:spPr/>
        <p:txBody>
          <a:bodyPr/>
          <a:lstStyle/>
          <a:p>
            <a:fld id="{7D9A8683-1782-4DCF-AF89-3FC91E250012}" type="datetime1">
              <a:rPr lang="en-US" smtClean="0"/>
              <a:t>8/12/2020</a:t>
            </a:fld>
            <a:endParaRPr lang="en-US"/>
          </a:p>
        </p:txBody>
      </p:sp>
    </p:spTree>
    <p:extLst>
      <p:ext uri="{BB962C8B-B14F-4D97-AF65-F5344CB8AC3E}">
        <p14:creationId xmlns:p14="http://schemas.microsoft.com/office/powerpoint/2010/main" val="3209037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030655"/>
          </a:xfrm>
        </p:spPr>
        <p:txBody>
          <a:bodyPr/>
          <a:lstStyle/>
          <a:p>
            <a:r>
              <a:rPr lang="en-US" b="1" dirty="0"/>
              <a:t>Images without caption</a:t>
            </a:r>
          </a:p>
        </p:txBody>
      </p:sp>
      <p:sp>
        <p:nvSpPr>
          <p:cNvPr id="4" name="Slide Number Placeholder 3"/>
          <p:cNvSpPr>
            <a:spLocks noGrp="1"/>
          </p:cNvSpPr>
          <p:nvPr>
            <p:ph type="sldNum" sz="quarter" idx="12"/>
          </p:nvPr>
        </p:nvSpPr>
        <p:spPr/>
        <p:txBody>
          <a:bodyPr/>
          <a:lstStyle/>
          <a:p>
            <a:fld id="{AA8FCB2B-2881-4B87-8BCF-77ED52E93E15}" type="slidenum">
              <a:rPr lang="en-US" smtClean="0"/>
              <a:t>18</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1069848" y="1625599"/>
            <a:ext cx="3908552" cy="5012309"/>
          </a:xfrm>
          <a:ln>
            <a:solidFill>
              <a:schemeClr val="tx1"/>
            </a:solidFill>
          </a:ln>
        </p:spPr>
        <p:txBody>
          <a:bodyPr>
            <a:normAutofit fontScale="92500" lnSpcReduction="10000"/>
          </a:bodyPr>
          <a:lstStyle/>
          <a:p>
            <a:pPr marL="0" indent="0">
              <a:buNone/>
            </a:pPr>
            <a:r>
              <a:rPr lang="en-US" b="1" dirty="0"/>
              <a:t>Image alt text</a:t>
            </a:r>
          </a:p>
          <a:p>
            <a:pPr marL="0" indent="0">
              <a:buNone/>
            </a:pPr>
            <a:r>
              <a:rPr lang="en-US" sz="1400" dirty="0"/>
              <a:t>Images that convey meaning/information should be tagged with the </a:t>
            </a:r>
            <a:r>
              <a:rPr lang="en-US" sz="1400" b="1" dirty="0"/>
              <a:t>&lt;Figure&gt;</a:t>
            </a:r>
            <a:r>
              <a:rPr lang="en-US" sz="1400" dirty="0"/>
              <a:t> tag and given alternate text.</a:t>
            </a:r>
          </a:p>
          <a:p>
            <a:pPr marL="0" indent="0">
              <a:buNone/>
            </a:pPr>
            <a:r>
              <a:rPr lang="en-US" sz="1400" b="1" dirty="0"/>
              <a:t>Using the Reading Order Tool</a:t>
            </a:r>
          </a:p>
          <a:p>
            <a:r>
              <a:rPr lang="en-US" sz="1400" dirty="0"/>
              <a:t>For an image </a:t>
            </a:r>
            <a:r>
              <a:rPr lang="en-US" sz="1400" b="1" dirty="0"/>
              <a:t>without</a:t>
            </a:r>
            <a:r>
              <a:rPr lang="en-US" sz="1400" dirty="0"/>
              <a:t> a caption:</a:t>
            </a:r>
          </a:p>
          <a:p>
            <a:r>
              <a:rPr lang="en-US" sz="1400" dirty="0"/>
              <a:t>Open the </a:t>
            </a:r>
            <a:r>
              <a:rPr lang="en-US" sz="1400" b="1" dirty="0"/>
              <a:t>Reading Order Tool</a:t>
            </a:r>
            <a:r>
              <a:rPr lang="en-US" sz="1400" dirty="0"/>
              <a:t>.</a:t>
            </a:r>
          </a:p>
          <a:p>
            <a:r>
              <a:rPr lang="en-US" sz="1400" dirty="0"/>
              <a:t>Select the image by drawing a box around it with your cursor.</a:t>
            </a:r>
          </a:p>
          <a:p>
            <a:r>
              <a:rPr lang="en-US" sz="1400" dirty="0"/>
              <a:t>Click the </a:t>
            </a:r>
            <a:r>
              <a:rPr lang="en-US" sz="1400" b="1" dirty="0"/>
              <a:t>Figure</a:t>
            </a:r>
            <a:r>
              <a:rPr lang="en-US" sz="1400" dirty="0"/>
              <a:t> button in the Reading Order Tool.</a:t>
            </a:r>
          </a:p>
          <a:p>
            <a:r>
              <a:rPr lang="en-US" sz="1400" dirty="0"/>
              <a:t>Open the </a:t>
            </a:r>
            <a:r>
              <a:rPr lang="en-US" sz="1400" b="1" dirty="0"/>
              <a:t>Tags Pane</a:t>
            </a:r>
            <a:r>
              <a:rPr lang="en-US" sz="1400" dirty="0"/>
              <a:t>.</a:t>
            </a:r>
          </a:p>
          <a:p>
            <a:r>
              <a:rPr lang="en-US" sz="1400" dirty="0"/>
              <a:t>Right-click the </a:t>
            </a:r>
            <a:r>
              <a:rPr lang="en-US" sz="1400" b="1" dirty="0"/>
              <a:t>Figure tag</a:t>
            </a:r>
            <a:r>
              <a:rPr lang="en-US" sz="1400" dirty="0"/>
              <a:t>.</a:t>
            </a:r>
          </a:p>
          <a:p>
            <a:r>
              <a:rPr lang="en-US" sz="1400" dirty="0"/>
              <a:t>Select </a:t>
            </a:r>
            <a:r>
              <a:rPr lang="en-US" sz="1400" b="1" dirty="0"/>
              <a:t>Properties</a:t>
            </a:r>
            <a:r>
              <a:rPr lang="en-US" sz="1400" dirty="0"/>
              <a:t>.</a:t>
            </a:r>
          </a:p>
          <a:p>
            <a:r>
              <a:rPr lang="en-US" sz="1400" dirty="0"/>
              <a:t>In the </a:t>
            </a:r>
            <a:r>
              <a:rPr lang="en-US" sz="1400" b="1" dirty="0"/>
              <a:t>Tag</a:t>
            </a:r>
            <a:r>
              <a:rPr lang="en-US" sz="1400" dirty="0"/>
              <a:t> tab, enter the alt text in the </a:t>
            </a:r>
            <a:r>
              <a:rPr lang="en-US" sz="1400" b="1" dirty="0"/>
              <a:t>Alternate Text</a:t>
            </a:r>
            <a:r>
              <a:rPr lang="en-US" sz="1400" dirty="0"/>
              <a:t> field. </a:t>
            </a:r>
            <a:r>
              <a:rPr lang="en-US" sz="1400" b="1" dirty="0"/>
              <a:t>Note:</a:t>
            </a:r>
            <a:r>
              <a:rPr lang="en-US" sz="1400" dirty="0"/>
              <a:t> if you click out of this dialog before you close it (for example, switching to a different program window), the alt text you just typed will disappear and you'll need to retype it.</a:t>
            </a:r>
          </a:p>
          <a:p>
            <a:endParaRPr lang="en-US" dirty="0"/>
          </a:p>
          <a:p>
            <a:endParaRPr lang="en-US" dirty="0"/>
          </a:p>
        </p:txBody>
      </p:sp>
      <p:pic>
        <p:nvPicPr>
          <p:cNvPr id="4098" name="Picture 2">
            <a:extLst>
              <a:ext uri="{FF2B5EF4-FFF2-40B4-BE49-F238E27FC236}">
                <a16:creationId xmlns:a16="http://schemas.microsoft.com/office/drawing/2014/main" id="{E1E98F7E-2B8D-44C5-A3FA-AA8A9338C1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40974" y="1660144"/>
            <a:ext cx="3457575" cy="22974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24A8609-5A5B-4010-979E-257CB04241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8107" y="1625600"/>
            <a:ext cx="1610582" cy="27453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3C7FCE2-6005-4C56-808D-BDDDB833A3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7574" y="4551084"/>
            <a:ext cx="3165824" cy="220913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38A897A-3B71-4121-9954-C7ADCAEBC04A}"/>
              </a:ext>
            </a:extLst>
          </p:cNvPr>
          <p:cNvCxnSpPr>
            <a:stCxn id="4098" idx="3"/>
          </p:cNvCxnSpPr>
          <p:nvPr/>
        </p:nvCxnSpPr>
        <p:spPr>
          <a:xfrm>
            <a:off x="8698549" y="2808859"/>
            <a:ext cx="4095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8A74E71-CBE8-4B51-9835-C72B35FB8C94}"/>
              </a:ext>
            </a:extLst>
          </p:cNvPr>
          <p:cNvCxnSpPr>
            <a:cxnSpLocks/>
            <a:stCxn id="4100" idx="3"/>
            <a:endCxn id="4102" idx="3"/>
          </p:cNvCxnSpPr>
          <p:nvPr/>
        </p:nvCxnSpPr>
        <p:spPr>
          <a:xfrm flipH="1">
            <a:off x="9913398" y="2998296"/>
            <a:ext cx="805291" cy="2657355"/>
          </a:xfrm>
          <a:prstGeom prst="bentConnector3">
            <a:avLst>
              <a:gd name="adj1" fmla="val -2838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09C94DFD-39F2-4C97-8E82-3FFFFD8C000D}"/>
              </a:ext>
            </a:extLst>
          </p:cNvPr>
          <p:cNvSpPr>
            <a:spLocks noGrp="1"/>
          </p:cNvSpPr>
          <p:nvPr>
            <p:ph type="dt" sz="half" idx="10"/>
          </p:nvPr>
        </p:nvSpPr>
        <p:spPr/>
        <p:txBody>
          <a:bodyPr/>
          <a:lstStyle/>
          <a:p>
            <a:fld id="{6266B065-6B26-4D2F-B62A-96F6C41B7EA0}" type="datetime1">
              <a:rPr lang="en-US" smtClean="0"/>
              <a:t>8/12/2020</a:t>
            </a:fld>
            <a:endParaRPr lang="en-US"/>
          </a:p>
        </p:txBody>
      </p:sp>
    </p:spTree>
    <p:extLst>
      <p:ext uri="{BB962C8B-B14F-4D97-AF65-F5344CB8AC3E}">
        <p14:creationId xmlns:p14="http://schemas.microsoft.com/office/powerpoint/2010/main" val="2126826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905785"/>
          </a:xfrm>
        </p:spPr>
        <p:txBody>
          <a:bodyPr/>
          <a:lstStyle/>
          <a:p>
            <a:r>
              <a:rPr lang="en-US" b="1" dirty="0"/>
              <a:t>Images with caption</a:t>
            </a:r>
          </a:p>
        </p:txBody>
      </p:sp>
      <p:sp>
        <p:nvSpPr>
          <p:cNvPr id="4" name="Slide Number Placeholder 3"/>
          <p:cNvSpPr>
            <a:spLocks noGrp="1"/>
          </p:cNvSpPr>
          <p:nvPr>
            <p:ph type="sldNum" sz="quarter" idx="12"/>
          </p:nvPr>
        </p:nvSpPr>
        <p:spPr/>
        <p:txBody>
          <a:bodyPr/>
          <a:lstStyle/>
          <a:p>
            <a:fld id="{AA8FCB2B-2881-4B87-8BCF-77ED52E93E15}" type="slidenum">
              <a:rPr lang="en-US" smtClean="0"/>
              <a:t>19</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765048" y="1352230"/>
            <a:ext cx="3761360" cy="5164829"/>
          </a:xfrm>
          <a:ln>
            <a:solidFill>
              <a:schemeClr val="tx1"/>
            </a:solidFill>
          </a:ln>
        </p:spPr>
        <p:txBody>
          <a:bodyPr>
            <a:normAutofit/>
          </a:bodyPr>
          <a:lstStyle/>
          <a:p>
            <a:pPr marL="0" indent="0">
              <a:buNone/>
            </a:pPr>
            <a:r>
              <a:rPr lang="en-US" sz="1400" dirty="0"/>
              <a:t>For an image </a:t>
            </a:r>
            <a:r>
              <a:rPr lang="en-US" sz="1400" b="1" dirty="0"/>
              <a:t>with</a:t>
            </a:r>
            <a:r>
              <a:rPr lang="en-US" sz="1400" dirty="0"/>
              <a:t> a caption:</a:t>
            </a:r>
          </a:p>
          <a:p>
            <a:r>
              <a:rPr lang="en-US" sz="1400" dirty="0"/>
              <a:t>Open the </a:t>
            </a:r>
            <a:r>
              <a:rPr lang="en-US" sz="1400" b="1" dirty="0"/>
              <a:t>Reading Order Tool</a:t>
            </a:r>
            <a:r>
              <a:rPr lang="en-US" sz="1400" dirty="0"/>
              <a:t>.</a:t>
            </a:r>
          </a:p>
          <a:p>
            <a:r>
              <a:rPr lang="en-US" sz="1400" dirty="0"/>
              <a:t>Select the image and caption by drawing a box around them with your cursor.</a:t>
            </a:r>
          </a:p>
          <a:p>
            <a:r>
              <a:rPr lang="en-US" sz="1400" dirty="0"/>
              <a:t>Click the </a:t>
            </a:r>
            <a:r>
              <a:rPr lang="en-US" sz="1400" b="1" dirty="0"/>
              <a:t>Figure/Caption</a:t>
            </a:r>
            <a:r>
              <a:rPr lang="en-US" sz="1400" dirty="0"/>
              <a:t> button in the Reading Order Tool.</a:t>
            </a:r>
          </a:p>
          <a:p>
            <a:r>
              <a:rPr lang="en-US" sz="1400" dirty="0"/>
              <a:t>Open the </a:t>
            </a:r>
            <a:r>
              <a:rPr lang="en-US" sz="1400" b="1" dirty="0"/>
              <a:t>Tags Pane</a:t>
            </a:r>
            <a:r>
              <a:rPr lang="en-US" sz="1400" dirty="0"/>
              <a:t>.</a:t>
            </a:r>
          </a:p>
          <a:p>
            <a:r>
              <a:rPr lang="en-US" sz="1400" dirty="0"/>
              <a:t>Right-click the </a:t>
            </a:r>
            <a:r>
              <a:rPr lang="en-US" sz="1400" b="1" dirty="0"/>
              <a:t>Figure tag</a:t>
            </a:r>
            <a:r>
              <a:rPr lang="en-US" sz="1400" dirty="0"/>
              <a:t>.</a:t>
            </a:r>
          </a:p>
          <a:p>
            <a:r>
              <a:rPr lang="en-US" sz="1400" dirty="0"/>
              <a:t>Select </a:t>
            </a:r>
            <a:r>
              <a:rPr lang="en-US" sz="1400" b="1" dirty="0"/>
              <a:t>Properties</a:t>
            </a:r>
            <a:r>
              <a:rPr lang="en-US" sz="1400" dirty="0"/>
              <a:t>.</a:t>
            </a:r>
          </a:p>
          <a:p>
            <a:r>
              <a:rPr lang="en-US" sz="1400" dirty="0"/>
              <a:t>In the </a:t>
            </a:r>
            <a:r>
              <a:rPr lang="en-US" sz="1400" b="1" dirty="0"/>
              <a:t>Tag</a:t>
            </a:r>
            <a:r>
              <a:rPr lang="en-US" sz="1400" dirty="0"/>
              <a:t> tab, enter the alt text in the </a:t>
            </a:r>
            <a:r>
              <a:rPr lang="en-US" sz="1400" b="1" dirty="0"/>
              <a:t>Alternate Text</a:t>
            </a:r>
            <a:r>
              <a:rPr lang="en-US" sz="1400" dirty="0"/>
              <a:t> field, if the caption does not fully describe the image. In the alt text, you can include the text of the caption itself, and also additional information to fully describe the image</a:t>
            </a:r>
          </a:p>
          <a:p>
            <a:pPr marL="0" indent="0">
              <a:buNone/>
            </a:pPr>
            <a:r>
              <a:rPr lang="en-US" sz="1400" b="1" i="1" dirty="0"/>
              <a:t>Note </a:t>
            </a:r>
            <a:r>
              <a:rPr lang="en-US" sz="1400" dirty="0"/>
              <a:t>: Placing a description in the Alt Text field on the figure will </a:t>
            </a:r>
            <a:r>
              <a:rPr lang="en-US" sz="1400" b="1" dirty="0"/>
              <a:t>override</a:t>
            </a:r>
            <a:r>
              <a:rPr lang="en-US" sz="1400" dirty="0"/>
              <a:t> the caption text, and a screen reader will not read the caption (it will only read the alt text).</a:t>
            </a:r>
          </a:p>
          <a:p>
            <a:endParaRPr lang="en-US" dirty="0"/>
          </a:p>
        </p:txBody>
      </p:sp>
      <p:cxnSp>
        <p:nvCxnSpPr>
          <p:cNvPr id="6" name="Straight Arrow Connector 5">
            <a:extLst>
              <a:ext uri="{FF2B5EF4-FFF2-40B4-BE49-F238E27FC236}">
                <a16:creationId xmlns:a16="http://schemas.microsoft.com/office/drawing/2014/main" id="{E38A897A-3B71-4121-9954-C7ADCAEBC04A}"/>
              </a:ext>
            </a:extLst>
          </p:cNvPr>
          <p:cNvCxnSpPr/>
          <p:nvPr/>
        </p:nvCxnSpPr>
        <p:spPr>
          <a:xfrm>
            <a:off x="8898574" y="2700686"/>
            <a:ext cx="4095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8A74E71-CBE8-4B51-9835-C72B35FB8C94}"/>
              </a:ext>
            </a:extLst>
          </p:cNvPr>
          <p:cNvCxnSpPr>
            <a:cxnSpLocks/>
          </p:cNvCxnSpPr>
          <p:nvPr/>
        </p:nvCxnSpPr>
        <p:spPr>
          <a:xfrm flipH="1">
            <a:off x="10446982" y="2700684"/>
            <a:ext cx="805291" cy="2657355"/>
          </a:xfrm>
          <a:prstGeom prst="bentConnector3">
            <a:avLst>
              <a:gd name="adj1" fmla="val -2838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EDE2ABC1-F0FA-4B7C-A85A-E0FE45B2136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1208" y="1352230"/>
            <a:ext cx="4067366" cy="269690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4BF0106-C971-4B93-86F6-E92396170A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7460" y="986567"/>
            <a:ext cx="1934813" cy="30625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58871CB4-7A41-4436-AA0F-E70635D33F5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6547" y="4337803"/>
            <a:ext cx="3709035" cy="24203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FD1B505D-8298-48B1-B731-434C9F3859A3}"/>
              </a:ext>
            </a:extLst>
          </p:cNvPr>
          <p:cNvSpPr>
            <a:spLocks noGrp="1"/>
          </p:cNvSpPr>
          <p:nvPr>
            <p:ph type="dt" sz="half" idx="10"/>
          </p:nvPr>
        </p:nvSpPr>
        <p:spPr/>
        <p:txBody>
          <a:bodyPr/>
          <a:lstStyle/>
          <a:p>
            <a:fld id="{5EC0BD54-F8AB-424B-8175-E0241AD89011}" type="datetime1">
              <a:rPr lang="en-US" smtClean="0"/>
              <a:t>8/12/2020</a:t>
            </a:fld>
            <a:endParaRPr lang="en-US"/>
          </a:p>
        </p:txBody>
      </p:sp>
    </p:spTree>
    <p:extLst>
      <p:ext uri="{BB962C8B-B14F-4D97-AF65-F5344CB8AC3E}">
        <p14:creationId xmlns:p14="http://schemas.microsoft.com/office/powerpoint/2010/main" val="2838208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0842" y="250807"/>
            <a:ext cx="10058400" cy="1609344"/>
          </a:xfrm>
        </p:spPr>
        <p:txBody>
          <a:bodyPr/>
          <a:lstStyle/>
          <a:p>
            <a:r>
              <a:rPr lang="en-US" dirty="0"/>
              <a:t>Introduction</a:t>
            </a:r>
          </a:p>
        </p:txBody>
      </p:sp>
      <p:sp>
        <p:nvSpPr>
          <p:cNvPr id="3" name="Content Placeholder 2"/>
          <p:cNvSpPr>
            <a:spLocks noGrp="1"/>
          </p:cNvSpPr>
          <p:nvPr>
            <p:ph idx="1"/>
          </p:nvPr>
        </p:nvSpPr>
        <p:spPr>
          <a:xfrm>
            <a:off x="860842" y="1703397"/>
            <a:ext cx="10058400" cy="4050792"/>
          </a:xfrm>
        </p:spPr>
        <p:txBody>
          <a:bodyPr>
            <a:normAutofit fontScale="92500" lnSpcReduction="20000"/>
          </a:bodyPr>
          <a:lstStyle/>
          <a:p>
            <a:pPr marL="0" indent="0">
              <a:buNone/>
            </a:pPr>
            <a:endParaRPr lang="en-US" dirty="0"/>
          </a:p>
          <a:p>
            <a:r>
              <a:rPr lang="en-US" dirty="0"/>
              <a:t>Accessibility</a:t>
            </a:r>
          </a:p>
          <a:p>
            <a:r>
              <a:rPr lang="en-US" dirty="0"/>
              <a:t>Tags</a:t>
            </a:r>
          </a:p>
          <a:p>
            <a:r>
              <a:rPr lang="en-US" dirty="0"/>
              <a:t>Tagged and untagged PDF Document</a:t>
            </a:r>
          </a:p>
          <a:p>
            <a:r>
              <a:rPr lang="en-US" dirty="0"/>
              <a:t>Methods to add a Tag</a:t>
            </a:r>
          </a:p>
          <a:p>
            <a:r>
              <a:rPr lang="en-US" dirty="0"/>
              <a:t>Document Properties</a:t>
            </a:r>
          </a:p>
          <a:p>
            <a:r>
              <a:rPr lang="en-US" dirty="0"/>
              <a:t>Structure Tags </a:t>
            </a:r>
          </a:p>
          <a:p>
            <a:r>
              <a:rPr lang="en-US" dirty="0"/>
              <a:t>Objects </a:t>
            </a:r>
          </a:p>
          <a:p>
            <a:r>
              <a:rPr lang="en-US" dirty="0"/>
              <a:t>Remediation Flows in PDF documents</a:t>
            </a:r>
          </a:p>
          <a:p>
            <a:r>
              <a:rPr lang="en-US" dirty="0"/>
              <a:t>Quick check on PDF documents</a:t>
            </a:r>
          </a:p>
          <a:p>
            <a:r>
              <a:rPr lang="en-US" dirty="0"/>
              <a:t>Appendix &amp; References </a:t>
            </a:r>
          </a:p>
          <a:p>
            <a:endParaRPr lang="en-US" dirty="0"/>
          </a:p>
        </p:txBody>
      </p:sp>
      <p:sp>
        <p:nvSpPr>
          <p:cNvPr id="4" name="Slide Number Placeholder 3"/>
          <p:cNvSpPr>
            <a:spLocks noGrp="1"/>
          </p:cNvSpPr>
          <p:nvPr>
            <p:ph type="sldNum" sz="quarter" idx="12"/>
          </p:nvPr>
        </p:nvSpPr>
        <p:spPr/>
        <p:txBody>
          <a:bodyPr/>
          <a:lstStyle/>
          <a:p>
            <a:fld id="{AA8FCB2B-2881-4B87-8BCF-77ED52E93E15}" type="slidenum">
              <a:rPr lang="en-US" smtClean="0"/>
              <a:t>2</a:t>
            </a:fld>
            <a:endParaRPr lang="en-US"/>
          </a:p>
        </p:txBody>
      </p:sp>
      <p:sp>
        <p:nvSpPr>
          <p:cNvPr id="5" name="Date Placeholder 4">
            <a:extLst>
              <a:ext uri="{FF2B5EF4-FFF2-40B4-BE49-F238E27FC236}">
                <a16:creationId xmlns:a16="http://schemas.microsoft.com/office/drawing/2014/main" id="{5B4A821B-85E1-4E2B-A111-EC9575F9FA23}"/>
              </a:ext>
            </a:extLst>
          </p:cNvPr>
          <p:cNvSpPr>
            <a:spLocks noGrp="1"/>
          </p:cNvSpPr>
          <p:nvPr>
            <p:ph type="dt" sz="half" idx="10"/>
          </p:nvPr>
        </p:nvSpPr>
        <p:spPr/>
        <p:txBody>
          <a:bodyPr/>
          <a:lstStyle/>
          <a:p>
            <a:fld id="{761889D7-1FFC-4E20-8D3E-1E6016207C0C}" type="datetime1">
              <a:rPr lang="en-US" smtClean="0"/>
              <a:t>8/12/2020</a:t>
            </a:fld>
            <a:endParaRPr lang="en-US"/>
          </a:p>
        </p:txBody>
      </p:sp>
    </p:spTree>
    <p:extLst>
      <p:ext uri="{BB962C8B-B14F-4D97-AF65-F5344CB8AC3E}">
        <p14:creationId xmlns:p14="http://schemas.microsoft.com/office/powerpoint/2010/main" val="2890281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721" y="340940"/>
            <a:ext cx="10447528" cy="1081460"/>
          </a:xfrm>
        </p:spPr>
        <p:txBody>
          <a:bodyPr/>
          <a:lstStyle/>
          <a:p>
            <a:r>
              <a:rPr lang="en-US" b="1" dirty="0"/>
              <a:t>Tables</a:t>
            </a:r>
          </a:p>
        </p:txBody>
      </p:sp>
      <p:sp>
        <p:nvSpPr>
          <p:cNvPr id="4" name="Slide Number Placeholder 3"/>
          <p:cNvSpPr>
            <a:spLocks noGrp="1"/>
          </p:cNvSpPr>
          <p:nvPr>
            <p:ph type="sldNum" sz="quarter" idx="12"/>
          </p:nvPr>
        </p:nvSpPr>
        <p:spPr>
          <a:xfrm>
            <a:off x="11311128" y="6272784"/>
            <a:ext cx="640080" cy="365125"/>
          </a:xfrm>
        </p:spPr>
        <p:txBody>
          <a:bodyPr/>
          <a:lstStyle/>
          <a:p>
            <a:fld id="{AA8FCB2B-2881-4B87-8BCF-77ED52E93E15}" type="slidenum">
              <a:rPr lang="en-US" smtClean="0"/>
              <a:t>20</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721360" y="1330960"/>
            <a:ext cx="10789920" cy="4841240"/>
          </a:xfrm>
          <a:ln>
            <a:solidFill>
              <a:schemeClr val="tx1"/>
            </a:solidFill>
          </a:ln>
        </p:spPr>
        <p:txBody>
          <a:bodyPr>
            <a:normAutofit/>
          </a:bodyPr>
          <a:lstStyle/>
          <a:p>
            <a:pPr marL="0" indent="0">
              <a:buNone/>
            </a:pPr>
            <a:r>
              <a:rPr lang="en-US" sz="1300" dirty="0"/>
              <a:t>When using tables, it is important to ensure that they are clear and appropriately structured. This helps all users to better understand the information in the table and allows assistive technologies (e.g. screen readers) to convey context in a meaningful way. </a:t>
            </a:r>
            <a:endParaRPr lang="en-US" sz="1300" b="1" dirty="0"/>
          </a:p>
          <a:p>
            <a:pPr marL="0" indent="0">
              <a:buNone/>
            </a:pPr>
            <a:r>
              <a:rPr lang="en-US" sz="1300" dirty="0"/>
              <a:t>Table elements are special elements for structuring tables. When it comes to marking up a table, these special elements are:</a:t>
            </a:r>
          </a:p>
          <a:p>
            <a:r>
              <a:rPr lang="en-US" sz="1300" b="1" dirty="0"/>
              <a:t>&lt;Table&gt;</a:t>
            </a:r>
            <a:r>
              <a:rPr lang="en-US" sz="1300" dirty="0"/>
              <a:t> - the Table element. A two-dimensional arrangement of data or text cells that contains table row elements as child elements and may have a caption element as its first or last child element.</a:t>
            </a:r>
          </a:p>
          <a:p>
            <a:r>
              <a:rPr lang="en-US" sz="1300" b="1" dirty="0"/>
              <a:t>&lt;TR&gt;</a:t>
            </a:r>
            <a:r>
              <a:rPr lang="en-US" sz="1300" dirty="0"/>
              <a:t> - the Table row element. One row of headings or data in a table, that may contain table header cells and table data cells.</a:t>
            </a:r>
          </a:p>
          <a:p>
            <a:r>
              <a:rPr lang="en-US" sz="1300" b="1" dirty="0"/>
              <a:t>&lt;TH&gt;</a:t>
            </a:r>
            <a:r>
              <a:rPr lang="en-US" sz="1300" dirty="0"/>
              <a:t> - the Table header cell element. A table cell that contains header text or data describing one or more rows or columns of a table.</a:t>
            </a:r>
          </a:p>
          <a:p>
            <a:r>
              <a:rPr lang="en-US" sz="1300" b="1" dirty="0"/>
              <a:t>&lt;TD&gt;</a:t>
            </a:r>
            <a:r>
              <a:rPr lang="en-US" sz="1300" dirty="0"/>
              <a:t> - the Table data cell element. A table cell that contains regular data, or non-header data</a:t>
            </a:r>
          </a:p>
          <a:p>
            <a:endParaRPr lang="en-US" sz="1300" dirty="0"/>
          </a:p>
          <a:p>
            <a:pPr marL="0" indent="0">
              <a:buNone/>
            </a:pPr>
            <a:r>
              <a:rPr lang="en-US" sz="1300" dirty="0"/>
              <a:t>Data tables in PDFs must be tagged as “Table.” Column and row header cells must be tagged as “Table Headers”. Find all programmatically identified tables and check if table header cells are tagged as table headers.</a:t>
            </a:r>
          </a:p>
        </p:txBody>
      </p:sp>
      <p:pic>
        <p:nvPicPr>
          <p:cNvPr id="3" name="Picture 2">
            <a:extLst>
              <a:ext uri="{FF2B5EF4-FFF2-40B4-BE49-F238E27FC236}">
                <a16:creationId xmlns:a16="http://schemas.microsoft.com/office/drawing/2014/main" id="{9A699387-0A6A-4146-B2A4-A68ADEE563E5}"/>
              </a:ext>
            </a:extLst>
          </p:cNvPr>
          <p:cNvPicPr>
            <a:picLocks noChangeAspect="1"/>
          </p:cNvPicPr>
          <p:nvPr/>
        </p:nvPicPr>
        <p:blipFill>
          <a:blip r:embed="rId3"/>
          <a:stretch>
            <a:fillRect/>
          </a:stretch>
        </p:blipFill>
        <p:spPr>
          <a:xfrm>
            <a:off x="2382139" y="4578206"/>
            <a:ext cx="5915025" cy="1485900"/>
          </a:xfrm>
          <a:prstGeom prst="rect">
            <a:avLst/>
          </a:prstGeom>
          <a:ln>
            <a:solidFill>
              <a:schemeClr val="tx1"/>
            </a:solidFill>
          </a:ln>
        </p:spPr>
      </p:pic>
      <p:graphicFrame>
        <p:nvGraphicFramePr>
          <p:cNvPr id="7" name="Object 6">
            <a:extLst>
              <a:ext uri="{FF2B5EF4-FFF2-40B4-BE49-F238E27FC236}">
                <a16:creationId xmlns:a16="http://schemas.microsoft.com/office/drawing/2014/main" id="{40E54139-7FB1-4980-87D1-A684C594B97D}"/>
              </a:ext>
            </a:extLst>
          </p:cNvPr>
          <p:cNvGraphicFramePr>
            <a:graphicFrameLocks noChangeAspect="1"/>
          </p:cNvGraphicFramePr>
          <p:nvPr>
            <p:extLst>
              <p:ext uri="{D42A27DB-BD31-4B8C-83A1-F6EECF244321}">
                <p14:modId xmlns:p14="http://schemas.microsoft.com/office/powerpoint/2010/main" val="1638580149"/>
              </p:ext>
            </p:extLst>
          </p:nvPr>
        </p:nvGraphicFramePr>
        <p:xfrm>
          <a:off x="9785605" y="5568950"/>
          <a:ext cx="914400" cy="806450"/>
        </p:xfrm>
        <a:graphic>
          <a:graphicData uri="http://schemas.openxmlformats.org/presentationml/2006/ole">
            <mc:AlternateContent xmlns:mc="http://schemas.openxmlformats.org/markup-compatibility/2006">
              <mc:Choice xmlns:v="urn:schemas-microsoft-com:vml" Requires="v">
                <p:oleObj spid="_x0000_s8230" name="Acrobat Document" showAsIcon="1" r:id="rId4" imgW="914597" imgH="806311" progId="AcroExch.Document.DC">
                  <p:embed/>
                </p:oleObj>
              </mc:Choice>
              <mc:Fallback>
                <p:oleObj name="Acrobat Document" showAsIcon="1" r:id="rId4" imgW="914597" imgH="806311" progId="AcroExch.Document.DC">
                  <p:embed/>
                  <p:pic>
                    <p:nvPicPr>
                      <p:cNvPr id="0" name=""/>
                      <p:cNvPicPr/>
                      <p:nvPr/>
                    </p:nvPicPr>
                    <p:blipFill>
                      <a:blip r:embed="rId5"/>
                      <a:stretch>
                        <a:fillRect/>
                      </a:stretch>
                    </p:blipFill>
                    <p:spPr>
                      <a:xfrm>
                        <a:off x="9785605" y="5568950"/>
                        <a:ext cx="914400" cy="80645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70D66D5E-F3AC-425C-AF94-0370A4277B6A}"/>
              </a:ext>
            </a:extLst>
          </p:cNvPr>
          <p:cNvSpPr txBox="1"/>
          <p:nvPr/>
        </p:nvSpPr>
        <p:spPr>
          <a:xfrm>
            <a:off x="9108439" y="5028768"/>
            <a:ext cx="2522729" cy="292388"/>
          </a:xfrm>
          <a:prstGeom prst="rect">
            <a:avLst/>
          </a:prstGeom>
          <a:noFill/>
        </p:spPr>
        <p:txBody>
          <a:bodyPr wrap="square" rtlCol="0">
            <a:spAutoFit/>
          </a:bodyPr>
          <a:lstStyle/>
          <a:p>
            <a:r>
              <a:rPr lang="en-US" sz="1300" b="1" u="sng" dirty="0"/>
              <a:t>Steps to Tag Data Tables </a:t>
            </a:r>
          </a:p>
        </p:txBody>
      </p:sp>
      <p:sp>
        <p:nvSpPr>
          <p:cNvPr id="9" name="Date Placeholder 8">
            <a:extLst>
              <a:ext uri="{FF2B5EF4-FFF2-40B4-BE49-F238E27FC236}">
                <a16:creationId xmlns:a16="http://schemas.microsoft.com/office/drawing/2014/main" id="{D1A148CF-DBB9-4D1F-B1E2-835E283F5839}"/>
              </a:ext>
            </a:extLst>
          </p:cNvPr>
          <p:cNvSpPr>
            <a:spLocks noGrp="1"/>
          </p:cNvSpPr>
          <p:nvPr>
            <p:ph type="dt" sz="half" idx="10"/>
          </p:nvPr>
        </p:nvSpPr>
        <p:spPr/>
        <p:txBody>
          <a:bodyPr/>
          <a:lstStyle/>
          <a:p>
            <a:fld id="{68C3EAF6-897E-41D9-8F91-0BEDD9215883}" type="datetime1">
              <a:rPr lang="en-US" smtClean="0"/>
              <a:t>8/12/2020</a:t>
            </a:fld>
            <a:endParaRPr lang="en-US"/>
          </a:p>
        </p:txBody>
      </p:sp>
    </p:spTree>
    <p:extLst>
      <p:ext uri="{BB962C8B-B14F-4D97-AF65-F5344CB8AC3E}">
        <p14:creationId xmlns:p14="http://schemas.microsoft.com/office/powerpoint/2010/main" val="1906138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721" y="340940"/>
            <a:ext cx="10909808" cy="1081460"/>
          </a:xfrm>
        </p:spPr>
        <p:txBody>
          <a:bodyPr>
            <a:normAutofit fontScale="90000"/>
          </a:bodyPr>
          <a:lstStyle/>
          <a:p>
            <a:r>
              <a:rPr lang="en-US" b="1" dirty="0"/>
              <a:t>Links, controls, Tooltips and Forms</a:t>
            </a:r>
          </a:p>
        </p:txBody>
      </p:sp>
      <p:sp>
        <p:nvSpPr>
          <p:cNvPr id="4" name="Slide Number Placeholder 3"/>
          <p:cNvSpPr>
            <a:spLocks noGrp="1"/>
          </p:cNvSpPr>
          <p:nvPr>
            <p:ph type="sldNum" sz="quarter" idx="12"/>
          </p:nvPr>
        </p:nvSpPr>
        <p:spPr>
          <a:xfrm>
            <a:off x="11311128" y="6272784"/>
            <a:ext cx="640080" cy="365125"/>
          </a:xfrm>
        </p:spPr>
        <p:txBody>
          <a:bodyPr/>
          <a:lstStyle/>
          <a:p>
            <a:fld id="{AA8FCB2B-2881-4B87-8BCF-77ED52E93E15}" type="slidenum">
              <a:rPr lang="en-US" smtClean="0"/>
              <a:t>21</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721360" y="1625600"/>
            <a:ext cx="5183895" cy="4546600"/>
          </a:xfrm>
          <a:ln>
            <a:solidFill>
              <a:schemeClr val="tx1"/>
            </a:solidFill>
          </a:ln>
        </p:spPr>
        <p:txBody>
          <a:bodyPr>
            <a:normAutofit/>
          </a:bodyPr>
          <a:lstStyle/>
          <a:p>
            <a:pPr marL="0" indent="0">
              <a:buNone/>
            </a:pPr>
            <a:r>
              <a:rPr lang="en-US" sz="1600" b="1" dirty="0"/>
              <a:t>Links and controls must:</a:t>
            </a:r>
          </a:p>
          <a:p>
            <a:pPr marL="0" indent="0">
              <a:buNone/>
            </a:pPr>
            <a:r>
              <a:rPr lang="en-US" sz="1300" dirty="0"/>
              <a:t>1. Be uniquely identified</a:t>
            </a:r>
          </a:p>
          <a:p>
            <a:pPr marL="0" indent="0">
              <a:buNone/>
            </a:pPr>
            <a:r>
              <a:rPr lang="en-US" sz="1300" dirty="0"/>
              <a:t>2. Describe the destination, function, and/or purpose in the name or within context</a:t>
            </a:r>
          </a:p>
          <a:p>
            <a:pPr marL="0" indent="0">
              <a:buNone/>
            </a:pPr>
            <a:r>
              <a:rPr lang="en-US" sz="1300" dirty="0"/>
              <a:t>3. Be in a tab order that matches the visual/logical order of interactive elements (links, controls,</a:t>
            </a:r>
          </a:p>
          <a:p>
            <a:pPr marL="0" indent="0">
              <a:buNone/>
            </a:pPr>
            <a:r>
              <a:rPr lang="en-US" sz="1300" dirty="0"/>
              <a:t>and form fields)</a:t>
            </a:r>
          </a:p>
          <a:p>
            <a:pPr marL="0" indent="0">
              <a:buNone/>
            </a:pPr>
            <a:endParaRPr lang="en-US" sz="1300" dirty="0"/>
          </a:p>
          <a:p>
            <a:pPr marL="0" indent="0">
              <a:buNone/>
            </a:pPr>
            <a:r>
              <a:rPr lang="en-US" sz="1300" dirty="0"/>
              <a:t>An accessible link tag has 2 parts:</a:t>
            </a:r>
          </a:p>
          <a:p>
            <a:r>
              <a:rPr lang="en-US" sz="1300" dirty="0"/>
              <a:t>Link tag: &lt;Link&gt;</a:t>
            </a:r>
          </a:p>
          <a:p>
            <a:r>
              <a:rPr lang="en-US" sz="1300" dirty="0"/>
              <a:t>Link-OBJR annotation: &lt;Link-OBJR&gt;</a:t>
            </a:r>
          </a:p>
        </p:txBody>
      </p:sp>
      <p:sp>
        <p:nvSpPr>
          <p:cNvPr id="9" name="TextBox 8">
            <a:extLst>
              <a:ext uri="{FF2B5EF4-FFF2-40B4-BE49-F238E27FC236}">
                <a16:creationId xmlns:a16="http://schemas.microsoft.com/office/drawing/2014/main" id="{5176620A-6A0D-4DAB-B329-C0BC4A12EB25}"/>
              </a:ext>
            </a:extLst>
          </p:cNvPr>
          <p:cNvSpPr txBox="1"/>
          <p:nvPr/>
        </p:nvSpPr>
        <p:spPr>
          <a:xfrm>
            <a:off x="843280" y="4980978"/>
            <a:ext cx="10909808" cy="692497"/>
          </a:xfrm>
          <a:prstGeom prst="rect">
            <a:avLst/>
          </a:prstGeom>
          <a:noFill/>
        </p:spPr>
        <p:txBody>
          <a:bodyPr wrap="square" rtlCol="0">
            <a:spAutoFit/>
          </a:bodyPr>
          <a:lstStyle/>
          <a:p>
            <a:r>
              <a:rPr lang="en-US" sz="1300" b="1" u="sng" dirty="0"/>
              <a:t>Steps to Tag Links</a:t>
            </a:r>
          </a:p>
          <a:p>
            <a:endParaRPr lang="en-US" sz="1300" b="1" u="sng" dirty="0"/>
          </a:p>
          <a:p>
            <a:r>
              <a:rPr lang="en-US" sz="1300" b="1" u="sng" dirty="0"/>
              <a:t> </a:t>
            </a:r>
          </a:p>
        </p:txBody>
      </p:sp>
      <p:graphicFrame>
        <p:nvGraphicFramePr>
          <p:cNvPr id="11" name="Object 10">
            <a:extLst>
              <a:ext uri="{FF2B5EF4-FFF2-40B4-BE49-F238E27FC236}">
                <a16:creationId xmlns:a16="http://schemas.microsoft.com/office/drawing/2014/main" id="{ADDE1208-B232-4EA2-9BAE-7E0EB446DA15}"/>
              </a:ext>
            </a:extLst>
          </p:cNvPr>
          <p:cNvGraphicFramePr>
            <a:graphicFrameLocks noChangeAspect="1"/>
          </p:cNvGraphicFramePr>
          <p:nvPr>
            <p:extLst>
              <p:ext uri="{D42A27DB-BD31-4B8C-83A1-F6EECF244321}">
                <p14:modId xmlns:p14="http://schemas.microsoft.com/office/powerpoint/2010/main" val="849214441"/>
              </p:ext>
            </p:extLst>
          </p:nvPr>
        </p:nvGraphicFramePr>
        <p:xfrm>
          <a:off x="680721" y="5466334"/>
          <a:ext cx="914400" cy="806450"/>
        </p:xfrm>
        <a:graphic>
          <a:graphicData uri="http://schemas.openxmlformats.org/presentationml/2006/ole">
            <mc:AlternateContent xmlns:mc="http://schemas.openxmlformats.org/markup-compatibility/2006">
              <mc:Choice xmlns:v="urn:schemas-microsoft-com:vml" Requires="v">
                <p:oleObj spid="_x0000_s9268" name="Acrobat Document" showAsIcon="1" r:id="rId3" imgW="914597" imgH="806311" progId="AcroExch.Document.DC">
                  <p:embed/>
                </p:oleObj>
              </mc:Choice>
              <mc:Fallback>
                <p:oleObj name="Acrobat Document" showAsIcon="1" r:id="rId3" imgW="914597" imgH="806311" progId="AcroExch.Document.DC">
                  <p:embed/>
                  <p:pic>
                    <p:nvPicPr>
                      <p:cNvPr id="6" name="Object 5">
                        <a:extLst>
                          <a:ext uri="{FF2B5EF4-FFF2-40B4-BE49-F238E27FC236}">
                            <a16:creationId xmlns:a16="http://schemas.microsoft.com/office/drawing/2014/main" id="{3FFCF1C1-DFA5-4529-9B3E-4D982DE75C1A}"/>
                          </a:ext>
                        </a:extLst>
                      </p:cNvPr>
                      <p:cNvPicPr/>
                      <p:nvPr/>
                    </p:nvPicPr>
                    <p:blipFill>
                      <a:blip r:embed="rId4"/>
                      <a:stretch>
                        <a:fillRect/>
                      </a:stretch>
                    </p:blipFill>
                    <p:spPr>
                      <a:xfrm>
                        <a:off x="680721" y="5466334"/>
                        <a:ext cx="914400" cy="806450"/>
                      </a:xfrm>
                      <a:prstGeom prst="rect">
                        <a:avLst/>
                      </a:prstGeom>
                    </p:spPr>
                  </p:pic>
                </p:oleObj>
              </mc:Fallback>
            </mc:AlternateContent>
          </a:graphicData>
        </a:graphic>
      </p:graphicFrame>
      <p:sp>
        <p:nvSpPr>
          <p:cNvPr id="12" name="Content Placeholder 4">
            <a:extLst>
              <a:ext uri="{FF2B5EF4-FFF2-40B4-BE49-F238E27FC236}">
                <a16:creationId xmlns:a16="http://schemas.microsoft.com/office/drawing/2014/main" id="{66EFC3D7-B092-4911-AA58-F9696A0AB998}"/>
              </a:ext>
            </a:extLst>
          </p:cNvPr>
          <p:cNvSpPr txBox="1">
            <a:spLocks/>
          </p:cNvSpPr>
          <p:nvPr/>
        </p:nvSpPr>
        <p:spPr>
          <a:xfrm>
            <a:off x="6164825" y="1625598"/>
            <a:ext cx="5183895" cy="4546601"/>
          </a:xfrm>
          <a:prstGeom prst="rect">
            <a:avLst/>
          </a:prstGeom>
          <a:ln>
            <a:solidFill>
              <a:schemeClr val="tx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1600" b="1" dirty="0"/>
              <a:t>Tooltips and Forms</a:t>
            </a:r>
          </a:p>
          <a:p>
            <a:r>
              <a:rPr lang="en-US" sz="1300" dirty="0"/>
              <a:t>All form fields must have a tooltip and the tool tip must match its label or instruction. </a:t>
            </a:r>
          </a:p>
          <a:p>
            <a:r>
              <a:rPr lang="en-US" sz="1300" dirty="0"/>
              <a:t>Press the tab key to find form fields (text fields, radio buttons, checkboxes, combo boxes, etc.).</a:t>
            </a:r>
          </a:p>
          <a:p>
            <a:r>
              <a:rPr lang="en-US" sz="1300" dirty="0"/>
              <a:t>The tab order must match the visual layout of the form.</a:t>
            </a:r>
          </a:p>
          <a:p>
            <a:pPr marL="0" indent="0">
              <a:buFont typeface="Wingdings" pitchFamily="2" charset="2"/>
              <a:buNone/>
            </a:pPr>
            <a:endParaRPr lang="en-US" sz="1300" dirty="0"/>
          </a:p>
        </p:txBody>
      </p:sp>
      <p:sp>
        <p:nvSpPr>
          <p:cNvPr id="13" name="TextBox 12">
            <a:extLst>
              <a:ext uri="{FF2B5EF4-FFF2-40B4-BE49-F238E27FC236}">
                <a16:creationId xmlns:a16="http://schemas.microsoft.com/office/drawing/2014/main" id="{3F143F1F-589A-471F-A958-A47FB0AC19C3}"/>
              </a:ext>
            </a:extLst>
          </p:cNvPr>
          <p:cNvSpPr txBox="1"/>
          <p:nvPr/>
        </p:nvSpPr>
        <p:spPr>
          <a:xfrm>
            <a:off x="6288353" y="4016899"/>
            <a:ext cx="2828769" cy="492443"/>
          </a:xfrm>
          <a:prstGeom prst="rect">
            <a:avLst/>
          </a:prstGeom>
          <a:noFill/>
        </p:spPr>
        <p:txBody>
          <a:bodyPr wrap="square" rtlCol="0">
            <a:spAutoFit/>
          </a:bodyPr>
          <a:lstStyle/>
          <a:p>
            <a:r>
              <a:rPr lang="en-US" sz="1300" b="1" u="sng" dirty="0"/>
              <a:t>Steps for Tooltips and Forms </a:t>
            </a:r>
          </a:p>
          <a:p>
            <a:r>
              <a:rPr lang="en-US" sz="1300" b="1" u="sng" dirty="0"/>
              <a:t> </a:t>
            </a:r>
          </a:p>
        </p:txBody>
      </p:sp>
      <p:graphicFrame>
        <p:nvGraphicFramePr>
          <p:cNvPr id="14" name="Object 13">
            <a:extLst>
              <a:ext uri="{FF2B5EF4-FFF2-40B4-BE49-F238E27FC236}">
                <a16:creationId xmlns:a16="http://schemas.microsoft.com/office/drawing/2014/main" id="{FE238A2C-A0F6-42DA-8DBE-537BC656D9FD}"/>
              </a:ext>
            </a:extLst>
          </p:cNvPr>
          <p:cNvGraphicFramePr>
            <a:graphicFrameLocks noChangeAspect="1"/>
          </p:cNvGraphicFramePr>
          <p:nvPr>
            <p:extLst>
              <p:ext uri="{D42A27DB-BD31-4B8C-83A1-F6EECF244321}">
                <p14:modId xmlns:p14="http://schemas.microsoft.com/office/powerpoint/2010/main" val="1259203121"/>
              </p:ext>
            </p:extLst>
          </p:nvPr>
        </p:nvGraphicFramePr>
        <p:xfrm>
          <a:off x="6288353" y="4374553"/>
          <a:ext cx="810290" cy="806450"/>
        </p:xfrm>
        <a:graphic>
          <a:graphicData uri="http://schemas.openxmlformats.org/presentationml/2006/ole">
            <mc:AlternateContent xmlns:mc="http://schemas.openxmlformats.org/markup-compatibility/2006">
              <mc:Choice xmlns:v="urn:schemas-microsoft-com:vml" Requires="v">
                <p:oleObj spid="_x0000_s9269" name="Acrobat Document" showAsIcon="1" r:id="rId5" imgW="914597" imgH="806311" progId="AcroExch.Document.DC">
                  <p:embed/>
                </p:oleObj>
              </mc:Choice>
              <mc:Fallback>
                <p:oleObj name="Acrobat Document" showAsIcon="1" r:id="rId5" imgW="914597" imgH="806311" progId="AcroExch.Document.DC">
                  <p:embed/>
                  <p:pic>
                    <p:nvPicPr>
                      <p:cNvPr id="3" name="Object 2">
                        <a:extLst>
                          <a:ext uri="{FF2B5EF4-FFF2-40B4-BE49-F238E27FC236}">
                            <a16:creationId xmlns:a16="http://schemas.microsoft.com/office/drawing/2014/main" id="{5FF004A3-5854-4077-8C3A-7735417D9493}"/>
                          </a:ext>
                        </a:extLst>
                      </p:cNvPr>
                      <p:cNvPicPr/>
                      <p:nvPr/>
                    </p:nvPicPr>
                    <p:blipFill>
                      <a:blip r:embed="rId6"/>
                      <a:stretch>
                        <a:fillRect/>
                      </a:stretch>
                    </p:blipFill>
                    <p:spPr>
                      <a:xfrm>
                        <a:off x="6288353" y="4374553"/>
                        <a:ext cx="810290" cy="806450"/>
                      </a:xfrm>
                      <a:prstGeom prst="rect">
                        <a:avLst/>
                      </a:prstGeom>
                    </p:spPr>
                  </p:pic>
                </p:oleObj>
              </mc:Fallback>
            </mc:AlternateContent>
          </a:graphicData>
        </a:graphic>
      </p:graphicFrame>
      <p:sp>
        <p:nvSpPr>
          <p:cNvPr id="15" name="Date Placeholder 14">
            <a:extLst>
              <a:ext uri="{FF2B5EF4-FFF2-40B4-BE49-F238E27FC236}">
                <a16:creationId xmlns:a16="http://schemas.microsoft.com/office/drawing/2014/main" id="{887D1B18-992C-4ABC-AED0-5B4B9B554764}"/>
              </a:ext>
            </a:extLst>
          </p:cNvPr>
          <p:cNvSpPr>
            <a:spLocks noGrp="1"/>
          </p:cNvSpPr>
          <p:nvPr>
            <p:ph type="dt" sz="half" idx="10"/>
          </p:nvPr>
        </p:nvSpPr>
        <p:spPr/>
        <p:txBody>
          <a:bodyPr/>
          <a:lstStyle/>
          <a:p>
            <a:fld id="{0EACB2BD-8BA2-40B9-8674-9019FA52BDA9}" type="datetime1">
              <a:rPr lang="en-US" smtClean="0"/>
              <a:t>8/12/2020</a:t>
            </a:fld>
            <a:endParaRPr lang="en-US"/>
          </a:p>
        </p:txBody>
      </p:sp>
    </p:spTree>
    <p:extLst>
      <p:ext uri="{BB962C8B-B14F-4D97-AF65-F5344CB8AC3E}">
        <p14:creationId xmlns:p14="http://schemas.microsoft.com/office/powerpoint/2010/main" val="127313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A8FCB2B-2881-4B87-8BCF-77ED52E93E15}" type="slidenum">
              <a:rPr lang="en-US" smtClean="0"/>
              <a:t>22</a:t>
            </a:fld>
            <a:endParaRPr lang="en-US"/>
          </a:p>
        </p:txBody>
      </p:sp>
      <p:sp>
        <p:nvSpPr>
          <p:cNvPr id="8" name="Content Placeholder 4">
            <a:extLst>
              <a:ext uri="{FF2B5EF4-FFF2-40B4-BE49-F238E27FC236}">
                <a16:creationId xmlns:a16="http://schemas.microsoft.com/office/drawing/2014/main" id="{B1BE6301-4D55-49C2-B18F-F9B2401C52F0}"/>
              </a:ext>
            </a:extLst>
          </p:cNvPr>
          <p:cNvSpPr txBox="1">
            <a:spLocks/>
          </p:cNvSpPr>
          <p:nvPr/>
        </p:nvSpPr>
        <p:spPr>
          <a:xfrm>
            <a:off x="894080" y="1826768"/>
            <a:ext cx="4084662" cy="454660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endParaRPr lang="en-US" sz="1300" b="1" dirty="0"/>
          </a:p>
        </p:txBody>
      </p:sp>
      <p:sp>
        <p:nvSpPr>
          <p:cNvPr id="11" name="Title 10">
            <a:extLst>
              <a:ext uri="{FF2B5EF4-FFF2-40B4-BE49-F238E27FC236}">
                <a16:creationId xmlns:a16="http://schemas.microsoft.com/office/drawing/2014/main" id="{0774FCCF-8161-47EC-B824-1B593AC55B2B}"/>
              </a:ext>
            </a:extLst>
          </p:cNvPr>
          <p:cNvSpPr>
            <a:spLocks noGrp="1"/>
          </p:cNvSpPr>
          <p:nvPr>
            <p:ph type="title"/>
          </p:nvPr>
        </p:nvSpPr>
        <p:spPr>
          <a:xfrm>
            <a:off x="629920" y="484632"/>
            <a:ext cx="10498328" cy="775208"/>
          </a:xfrm>
        </p:spPr>
        <p:txBody>
          <a:bodyPr>
            <a:normAutofit fontScale="90000"/>
          </a:bodyPr>
          <a:lstStyle/>
          <a:p>
            <a:r>
              <a:rPr lang="en-US" sz="6000" b="1" dirty="0"/>
              <a:t>Color and Contrast</a:t>
            </a:r>
          </a:p>
        </p:txBody>
      </p:sp>
      <p:sp>
        <p:nvSpPr>
          <p:cNvPr id="16" name="Content Placeholder 4">
            <a:extLst>
              <a:ext uri="{FF2B5EF4-FFF2-40B4-BE49-F238E27FC236}">
                <a16:creationId xmlns:a16="http://schemas.microsoft.com/office/drawing/2014/main" id="{CA7D7862-4C7A-40CC-898B-99C79997B4F7}"/>
              </a:ext>
            </a:extLst>
          </p:cNvPr>
          <p:cNvSpPr>
            <a:spLocks noGrp="1"/>
          </p:cNvSpPr>
          <p:nvPr>
            <p:ph idx="1"/>
          </p:nvPr>
        </p:nvSpPr>
        <p:spPr>
          <a:xfrm>
            <a:off x="721360" y="1422400"/>
            <a:ext cx="5374640" cy="4749800"/>
          </a:xfrm>
          <a:ln>
            <a:solidFill>
              <a:schemeClr val="tx1"/>
            </a:solidFill>
          </a:ln>
        </p:spPr>
        <p:txBody>
          <a:bodyPr>
            <a:normAutofit/>
          </a:bodyPr>
          <a:lstStyle/>
          <a:p>
            <a:pPr marL="0" indent="0">
              <a:buNone/>
            </a:pPr>
            <a:r>
              <a:rPr lang="en-US" sz="1300" b="1" dirty="0"/>
              <a:t>Color </a:t>
            </a:r>
          </a:p>
          <a:p>
            <a:pPr marL="0" indent="0">
              <a:buNone/>
            </a:pPr>
            <a:r>
              <a:rPr lang="en-US" sz="1300" dirty="0"/>
              <a:t>Using only color or other visual characteristics to convey meaning will not provide comparable access to people who are blind, have low vision, or are colorblind.</a:t>
            </a:r>
          </a:p>
          <a:p>
            <a:pPr marL="0" indent="0">
              <a:buNone/>
            </a:pPr>
            <a:r>
              <a:rPr lang="en-US" sz="1300" dirty="0"/>
              <a:t>Forms when listing mandatory fields uses a common practice to mark these mandatory fields in red text to indicate they must be completed. Using red text alone to indicate the mandatory fields is a violation of the WCAG 2.1 Criterion 1.4.1. There needs to be more than just the use of color in indicating mandatory fields such as an icon that indicates a mandatory field such as below.</a:t>
            </a:r>
          </a:p>
        </p:txBody>
      </p:sp>
      <p:pic>
        <p:nvPicPr>
          <p:cNvPr id="12" name="Picture 11">
            <a:extLst>
              <a:ext uri="{FF2B5EF4-FFF2-40B4-BE49-F238E27FC236}">
                <a16:creationId xmlns:a16="http://schemas.microsoft.com/office/drawing/2014/main" id="{214E5DEE-8BA6-4C99-AB12-C244E87C6A82}"/>
              </a:ext>
            </a:extLst>
          </p:cNvPr>
          <p:cNvPicPr>
            <a:picLocks noChangeAspect="1"/>
          </p:cNvPicPr>
          <p:nvPr/>
        </p:nvPicPr>
        <p:blipFill>
          <a:blip r:embed="rId2"/>
          <a:stretch>
            <a:fillRect/>
          </a:stretch>
        </p:blipFill>
        <p:spPr>
          <a:xfrm>
            <a:off x="880999" y="3660743"/>
            <a:ext cx="4663440" cy="2511457"/>
          </a:xfrm>
          <a:prstGeom prst="rect">
            <a:avLst/>
          </a:prstGeom>
        </p:spPr>
      </p:pic>
      <p:sp>
        <p:nvSpPr>
          <p:cNvPr id="18" name="Content Placeholder 4">
            <a:extLst>
              <a:ext uri="{FF2B5EF4-FFF2-40B4-BE49-F238E27FC236}">
                <a16:creationId xmlns:a16="http://schemas.microsoft.com/office/drawing/2014/main" id="{F4C3235D-B645-4B0F-9555-36F1B70ABC87}"/>
              </a:ext>
            </a:extLst>
          </p:cNvPr>
          <p:cNvSpPr txBox="1">
            <a:spLocks/>
          </p:cNvSpPr>
          <p:nvPr/>
        </p:nvSpPr>
        <p:spPr>
          <a:xfrm>
            <a:off x="6256528" y="1422400"/>
            <a:ext cx="5374640" cy="4749800"/>
          </a:xfrm>
          <a:prstGeom prst="rect">
            <a:avLst/>
          </a:prstGeom>
          <a:ln>
            <a:solidFill>
              <a:schemeClr val="tx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1300" b="1" dirty="0"/>
              <a:t>Color contrast </a:t>
            </a:r>
          </a:p>
          <a:p>
            <a:pPr marL="0" indent="0">
              <a:buNone/>
            </a:pPr>
            <a:r>
              <a:rPr lang="en-US" sz="1300" dirty="0"/>
              <a:t>“The visual presentation of text and images of text has a contrast ratio of at least 4.5:1, except for the following:</a:t>
            </a:r>
          </a:p>
          <a:p>
            <a:pPr marL="0" indent="0">
              <a:buNone/>
            </a:pPr>
            <a:r>
              <a:rPr lang="en-US" sz="1300" dirty="0"/>
              <a:t>Small Text against the background: 4.5 to 1 min ratio with the background</a:t>
            </a:r>
          </a:p>
          <a:p>
            <a:r>
              <a:rPr lang="en-US" sz="1300" dirty="0"/>
              <a:t>Small text is under 18 point regular or 14 point bold</a:t>
            </a:r>
          </a:p>
          <a:p>
            <a:pPr marL="0" indent="0">
              <a:buNone/>
            </a:pPr>
            <a:r>
              <a:rPr lang="en-US" sz="1300" dirty="0"/>
              <a:t>Large Text against the background: 3 to 1 min ratio with the background</a:t>
            </a:r>
          </a:p>
          <a:p>
            <a:r>
              <a:rPr lang="en-US" sz="1300" dirty="0"/>
              <a:t>Large text is at least 18 point regular or 14 point bold</a:t>
            </a:r>
          </a:p>
          <a:p>
            <a:pPr marL="0" indent="0">
              <a:buNone/>
            </a:pPr>
            <a:r>
              <a:rPr lang="en-US" sz="1300" dirty="0"/>
              <a:t>User Interface Components and Graphical Objects: 3 to 1 min ratio against adjacent colors</a:t>
            </a:r>
          </a:p>
        </p:txBody>
      </p:sp>
      <p:pic>
        <p:nvPicPr>
          <p:cNvPr id="15" name="Picture 14">
            <a:extLst>
              <a:ext uri="{FF2B5EF4-FFF2-40B4-BE49-F238E27FC236}">
                <a16:creationId xmlns:a16="http://schemas.microsoft.com/office/drawing/2014/main" id="{0081E2C4-86E2-4245-A5AE-6B8FEE24986C}"/>
              </a:ext>
            </a:extLst>
          </p:cNvPr>
          <p:cNvPicPr>
            <a:picLocks noChangeAspect="1"/>
          </p:cNvPicPr>
          <p:nvPr/>
        </p:nvPicPr>
        <p:blipFill>
          <a:blip r:embed="rId3"/>
          <a:stretch>
            <a:fillRect/>
          </a:stretch>
        </p:blipFill>
        <p:spPr>
          <a:xfrm>
            <a:off x="9410850" y="4309927"/>
            <a:ext cx="1474851" cy="1796891"/>
          </a:xfrm>
          <a:prstGeom prst="rect">
            <a:avLst/>
          </a:prstGeom>
        </p:spPr>
      </p:pic>
      <p:pic>
        <p:nvPicPr>
          <p:cNvPr id="17" name="Picture 16">
            <a:extLst>
              <a:ext uri="{FF2B5EF4-FFF2-40B4-BE49-F238E27FC236}">
                <a16:creationId xmlns:a16="http://schemas.microsoft.com/office/drawing/2014/main" id="{4FDFD146-4D60-4F1D-9E6A-5E1A09AB2C08}"/>
              </a:ext>
            </a:extLst>
          </p:cNvPr>
          <p:cNvPicPr>
            <a:picLocks noChangeAspect="1"/>
          </p:cNvPicPr>
          <p:nvPr/>
        </p:nvPicPr>
        <p:blipFill>
          <a:blip r:embed="rId4"/>
          <a:stretch>
            <a:fillRect/>
          </a:stretch>
        </p:blipFill>
        <p:spPr>
          <a:xfrm>
            <a:off x="6449819" y="4348837"/>
            <a:ext cx="1441514" cy="1719072"/>
          </a:xfrm>
          <a:prstGeom prst="rect">
            <a:avLst/>
          </a:prstGeom>
        </p:spPr>
      </p:pic>
      <p:sp>
        <p:nvSpPr>
          <p:cNvPr id="19" name="Date Placeholder 18">
            <a:extLst>
              <a:ext uri="{FF2B5EF4-FFF2-40B4-BE49-F238E27FC236}">
                <a16:creationId xmlns:a16="http://schemas.microsoft.com/office/drawing/2014/main" id="{43475074-1623-47DA-85D3-D4AAA95649F2}"/>
              </a:ext>
            </a:extLst>
          </p:cNvPr>
          <p:cNvSpPr>
            <a:spLocks noGrp="1"/>
          </p:cNvSpPr>
          <p:nvPr>
            <p:ph type="dt" sz="half" idx="10"/>
          </p:nvPr>
        </p:nvSpPr>
        <p:spPr/>
        <p:txBody>
          <a:bodyPr/>
          <a:lstStyle/>
          <a:p>
            <a:fld id="{5BE3E424-1ABF-4994-9CD7-3FBBF8F5A03A}" type="datetime1">
              <a:rPr lang="en-US" smtClean="0"/>
              <a:t>8/12/2020</a:t>
            </a:fld>
            <a:endParaRPr lang="en-US"/>
          </a:p>
        </p:txBody>
      </p:sp>
    </p:spTree>
    <p:extLst>
      <p:ext uri="{BB962C8B-B14F-4D97-AF65-F5344CB8AC3E}">
        <p14:creationId xmlns:p14="http://schemas.microsoft.com/office/powerpoint/2010/main" val="2709083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609344"/>
          </a:xfrm>
        </p:spPr>
        <p:txBody>
          <a:bodyPr/>
          <a:lstStyle/>
          <a:p>
            <a:r>
              <a:rPr lang="en-US" b="1" dirty="0"/>
              <a:t>Container Tags</a:t>
            </a:r>
          </a:p>
        </p:txBody>
      </p:sp>
      <p:sp>
        <p:nvSpPr>
          <p:cNvPr id="4" name="Slide Number Placeholder 3"/>
          <p:cNvSpPr>
            <a:spLocks noGrp="1"/>
          </p:cNvSpPr>
          <p:nvPr>
            <p:ph type="sldNum" sz="quarter" idx="12"/>
          </p:nvPr>
        </p:nvSpPr>
        <p:spPr/>
        <p:txBody>
          <a:bodyPr/>
          <a:lstStyle/>
          <a:p>
            <a:fld id="{AA8FCB2B-2881-4B87-8BCF-77ED52E93E15}" type="slidenum">
              <a:rPr lang="en-US" smtClean="0"/>
              <a:t>23</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1069848" y="1771650"/>
            <a:ext cx="5464302" cy="4400550"/>
          </a:xfrm>
        </p:spPr>
        <p:txBody>
          <a:bodyPr/>
          <a:lstStyle/>
          <a:p>
            <a:r>
              <a:rPr lang="en-US" dirty="0"/>
              <a:t>Container elements are the highest level of element and provide hierarchical grouping for other block-level elements. </a:t>
            </a:r>
          </a:p>
          <a:p>
            <a:r>
              <a:rPr lang="en-US" dirty="0"/>
              <a:t>These tags do not convey any semantic meaning to the document. </a:t>
            </a:r>
          </a:p>
          <a:p>
            <a:r>
              <a:rPr lang="en-US" dirty="0"/>
              <a:t>They are used to organize the tag tree structure and are more for the benefit of the document author than the end user. </a:t>
            </a:r>
          </a:p>
          <a:p>
            <a:r>
              <a:rPr lang="en-US" dirty="0"/>
              <a:t>They will not be picked up or announced by screen readers, but they might be very helpful to find your way around in a long document.</a:t>
            </a:r>
            <a:r>
              <a:rPr lang="en-US" sz="1800" dirty="0"/>
              <a:t>.</a:t>
            </a:r>
          </a:p>
          <a:p>
            <a:endParaRPr lang="en-US" dirty="0"/>
          </a:p>
        </p:txBody>
      </p:sp>
      <p:sp>
        <p:nvSpPr>
          <p:cNvPr id="3" name="Rectangle 2">
            <a:extLst>
              <a:ext uri="{FF2B5EF4-FFF2-40B4-BE49-F238E27FC236}">
                <a16:creationId xmlns:a16="http://schemas.microsoft.com/office/drawing/2014/main" id="{C99F51D2-1234-41AF-BD1A-32F8BD02E9BD}"/>
              </a:ext>
            </a:extLst>
          </p:cNvPr>
          <p:cNvSpPr/>
          <p:nvPr/>
        </p:nvSpPr>
        <p:spPr>
          <a:xfrm>
            <a:off x="6562725" y="1771650"/>
            <a:ext cx="5162550" cy="3964162"/>
          </a:xfrm>
          <a:prstGeom prst="rect">
            <a:avLst/>
          </a:prstGeom>
          <a:ln>
            <a:solidFill>
              <a:schemeClr val="tx1"/>
            </a:solidFill>
          </a:ln>
        </p:spPr>
        <p:txBody>
          <a:bodyPr wrap="square">
            <a:spAutoFit/>
          </a:bodyPr>
          <a:lstStyle/>
          <a:p>
            <a:pPr defTabSz="914400">
              <a:lnSpc>
                <a:spcPct val="90000"/>
              </a:lnSpc>
              <a:spcBef>
                <a:spcPts val="1200"/>
              </a:spcBef>
              <a:buClr>
                <a:schemeClr val="accent1">
                  <a:lumMod val="75000"/>
                </a:schemeClr>
              </a:buClr>
              <a:buSzPct val="85000"/>
            </a:pPr>
            <a:r>
              <a:rPr lang="en-US" sz="1600" b="1" dirty="0"/>
              <a:t>Container Tags </a:t>
            </a:r>
          </a:p>
          <a:p>
            <a:pPr marL="182880" indent="-182880" defTabSz="914400">
              <a:lnSpc>
                <a:spcPct val="90000"/>
              </a:lnSpc>
              <a:spcBef>
                <a:spcPts val="1200"/>
              </a:spcBef>
              <a:buClr>
                <a:schemeClr val="accent1">
                  <a:lumMod val="75000"/>
                </a:schemeClr>
              </a:buClr>
              <a:buSzPct val="85000"/>
              <a:buFont typeface="Wingdings" pitchFamily="2" charset="2"/>
              <a:buChar char="§"/>
            </a:pPr>
            <a:r>
              <a:rPr lang="en-US" sz="1400" b="1" dirty="0"/>
              <a:t>&lt;Document&gt;</a:t>
            </a:r>
            <a:r>
              <a:rPr lang="en-US" sz="1400" dirty="0"/>
              <a:t> — the Document element. Used as the root element of a document's tag tree.</a:t>
            </a:r>
          </a:p>
          <a:p>
            <a:pPr marL="182880" indent="-182880" defTabSz="914400">
              <a:lnSpc>
                <a:spcPct val="90000"/>
              </a:lnSpc>
              <a:spcBef>
                <a:spcPts val="1200"/>
              </a:spcBef>
              <a:buClr>
                <a:schemeClr val="accent1">
                  <a:lumMod val="75000"/>
                </a:schemeClr>
              </a:buClr>
              <a:buSzPct val="85000"/>
              <a:buFont typeface="Wingdings" pitchFamily="2" charset="2"/>
              <a:buChar char="§"/>
            </a:pPr>
            <a:r>
              <a:rPr lang="en-US" sz="1400" b="1" dirty="0"/>
              <a:t>&lt;Part&gt;</a:t>
            </a:r>
            <a:r>
              <a:rPr lang="en-US" sz="1400" dirty="0"/>
              <a:t> — the Part element. Used to structure a large division of a document, like a chapter or sometimes a page. May group smaller units of content together, such as division elements, article elements, or section elements (see below).</a:t>
            </a:r>
          </a:p>
          <a:p>
            <a:pPr marL="182880" indent="-182880" defTabSz="914400">
              <a:lnSpc>
                <a:spcPct val="90000"/>
              </a:lnSpc>
              <a:spcBef>
                <a:spcPts val="1200"/>
              </a:spcBef>
              <a:buClr>
                <a:schemeClr val="accent1">
                  <a:lumMod val="75000"/>
                </a:schemeClr>
              </a:buClr>
              <a:buSzPct val="85000"/>
              <a:buFont typeface="Wingdings" pitchFamily="2" charset="2"/>
              <a:buChar char="§"/>
            </a:pPr>
            <a:r>
              <a:rPr lang="en-US" sz="1400" b="1" dirty="0"/>
              <a:t>&lt;</a:t>
            </a:r>
            <a:r>
              <a:rPr lang="en-US" sz="1400" b="1" dirty="0" err="1"/>
              <a:t>Div</a:t>
            </a:r>
            <a:r>
              <a:rPr lang="en-US" sz="1400" b="1" dirty="0"/>
              <a:t>&gt;</a:t>
            </a:r>
            <a:r>
              <a:rPr lang="en-US" sz="1400" dirty="0"/>
              <a:t> — the Division element. A generic block-level element or group of block-level elements.</a:t>
            </a:r>
          </a:p>
          <a:p>
            <a:pPr marL="182880" indent="-182880" defTabSz="914400">
              <a:lnSpc>
                <a:spcPct val="90000"/>
              </a:lnSpc>
              <a:spcBef>
                <a:spcPts val="1200"/>
              </a:spcBef>
              <a:buClr>
                <a:schemeClr val="accent1">
                  <a:lumMod val="75000"/>
                </a:schemeClr>
              </a:buClr>
              <a:buSzPct val="85000"/>
              <a:buFont typeface="Wingdings" pitchFamily="2" charset="2"/>
              <a:buChar char="§"/>
            </a:pPr>
            <a:r>
              <a:rPr lang="en-US" sz="1400" b="1" dirty="0"/>
              <a:t>&lt;Art&gt;</a:t>
            </a:r>
            <a:r>
              <a:rPr lang="en-US" sz="1400" dirty="0"/>
              <a:t> — the Article element. A self-contained body of text considered being a single narrative within a larger group of content.</a:t>
            </a:r>
          </a:p>
          <a:p>
            <a:pPr marL="182880" indent="-182880" defTabSz="914400">
              <a:lnSpc>
                <a:spcPct val="90000"/>
              </a:lnSpc>
              <a:spcBef>
                <a:spcPts val="1200"/>
              </a:spcBef>
              <a:buClr>
                <a:schemeClr val="accent1">
                  <a:lumMod val="75000"/>
                </a:schemeClr>
              </a:buClr>
              <a:buSzPct val="85000"/>
              <a:buFont typeface="Wingdings" pitchFamily="2" charset="2"/>
              <a:buChar char="§"/>
            </a:pPr>
            <a:r>
              <a:rPr lang="en-US" sz="1400" b="1" dirty="0"/>
              <a:t>&lt;Sect&gt;</a:t>
            </a:r>
            <a:r>
              <a:rPr lang="en-US" sz="1400" dirty="0"/>
              <a:t> — the Section element. A general container element type, which is usually a component of a part element or an article element.</a:t>
            </a:r>
          </a:p>
        </p:txBody>
      </p:sp>
      <p:sp>
        <p:nvSpPr>
          <p:cNvPr id="6" name="Date Placeholder 5">
            <a:extLst>
              <a:ext uri="{FF2B5EF4-FFF2-40B4-BE49-F238E27FC236}">
                <a16:creationId xmlns:a16="http://schemas.microsoft.com/office/drawing/2014/main" id="{1F57D2B3-0DC9-44B3-BC5C-646BA34D898F}"/>
              </a:ext>
            </a:extLst>
          </p:cNvPr>
          <p:cNvSpPr>
            <a:spLocks noGrp="1"/>
          </p:cNvSpPr>
          <p:nvPr>
            <p:ph type="dt" sz="half" idx="10"/>
          </p:nvPr>
        </p:nvSpPr>
        <p:spPr/>
        <p:txBody>
          <a:bodyPr/>
          <a:lstStyle/>
          <a:p>
            <a:fld id="{F224C658-6146-41E0-9F44-5EA4EB7DED86}" type="datetime1">
              <a:rPr lang="en-US" smtClean="0"/>
              <a:t>8/12/2020</a:t>
            </a:fld>
            <a:endParaRPr lang="en-US"/>
          </a:p>
        </p:txBody>
      </p:sp>
    </p:spTree>
    <p:extLst>
      <p:ext uri="{BB962C8B-B14F-4D97-AF65-F5344CB8AC3E}">
        <p14:creationId xmlns:p14="http://schemas.microsoft.com/office/powerpoint/2010/main" val="3645382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281900"/>
          </a:xfrm>
        </p:spPr>
        <p:txBody>
          <a:bodyPr/>
          <a:lstStyle/>
          <a:p>
            <a:r>
              <a:rPr lang="en-US" b="1" dirty="0"/>
              <a:t>Table Tags</a:t>
            </a:r>
          </a:p>
        </p:txBody>
      </p:sp>
      <p:sp>
        <p:nvSpPr>
          <p:cNvPr id="4" name="Slide Number Placeholder 3"/>
          <p:cNvSpPr>
            <a:spLocks noGrp="1"/>
          </p:cNvSpPr>
          <p:nvPr>
            <p:ph type="sldNum" sz="quarter" idx="12"/>
          </p:nvPr>
        </p:nvSpPr>
        <p:spPr/>
        <p:txBody>
          <a:bodyPr/>
          <a:lstStyle/>
          <a:p>
            <a:fld id="{AA8FCB2B-2881-4B87-8BCF-77ED52E93E15}" type="slidenum">
              <a:rPr lang="en-US" smtClean="0"/>
              <a:t>24</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1069848" y="1771650"/>
            <a:ext cx="5464302" cy="4400550"/>
          </a:xfrm>
        </p:spPr>
        <p:txBody>
          <a:bodyPr/>
          <a:lstStyle/>
          <a:p>
            <a:pPr marL="0" indent="0">
              <a:buNone/>
            </a:pPr>
            <a:r>
              <a:rPr lang="en-US" b="1" dirty="0"/>
              <a:t>Using the Reading Order Tool</a:t>
            </a:r>
          </a:p>
          <a:p>
            <a:r>
              <a:rPr lang="en-US" sz="1800" dirty="0"/>
              <a:t>Open the </a:t>
            </a:r>
            <a:r>
              <a:rPr lang="en-US" sz="1800" b="1" dirty="0"/>
              <a:t>Reading Order Tool</a:t>
            </a:r>
            <a:r>
              <a:rPr lang="en-US" sz="1800" dirty="0"/>
              <a:t>.</a:t>
            </a:r>
          </a:p>
          <a:p>
            <a:r>
              <a:rPr lang="en-US" sz="1800" dirty="0"/>
              <a:t>Draw a box around the heading.</a:t>
            </a:r>
          </a:p>
          <a:p>
            <a:r>
              <a:rPr lang="en-US" sz="1800" dirty="0"/>
              <a:t>Select the </a:t>
            </a:r>
            <a:r>
              <a:rPr lang="en-US" sz="1800" b="1" dirty="0"/>
              <a:t>button</a:t>
            </a:r>
            <a:r>
              <a:rPr lang="en-US" sz="1800" dirty="0"/>
              <a:t> that corresponds to the heading level you're creating (1 through 6).</a:t>
            </a:r>
          </a:p>
          <a:p>
            <a:pPr marL="0" indent="0">
              <a:buNone/>
            </a:pPr>
            <a:r>
              <a:rPr lang="en-US" b="1" dirty="0"/>
              <a:t>Using the Tags Pane</a:t>
            </a:r>
          </a:p>
          <a:p>
            <a:r>
              <a:rPr lang="en-US" sz="1800" dirty="0"/>
              <a:t>Click the </a:t>
            </a:r>
            <a:r>
              <a:rPr lang="en-US" sz="1800" b="1" dirty="0"/>
              <a:t>Selection Tool</a:t>
            </a:r>
            <a:r>
              <a:rPr lang="en-US" sz="1800" dirty="0"/>
              <a:t>.</a:t>
            </a:r>
          </a:p>
          <a:p>
            <a:r>
              <a:rPr lang="en-US" sz="1800" dirty="0"/>
              <a:t>Select the heading.</a:t>
            </a:r>
          </a:p>
          <a:p>
            <a:r>
              <a:rPr lang="en-US" sz="1800" dirty="0"/>
              <a:t>Open the </a:t>
            </a:r>
            <a:r>
              <a:rPr lang="en-US" sz="1800" b="1" dirty="0"/>
              <a:t>Options Menu</a:t>
            </a:r>
            <a:r>
              <a:rPr lang="en-US" sz="1800" dirty="0"/>
              <a:t> in the Tags Pane.</a:t>
            </a:r>
          </a:p>
          <a:p>
            <a:r>
              <a:rPr lang="en-US" sz="1800" dirty="0"/>
              <a:t>Select </a:t>
            </a:r>
            <a:r>
              <a:rPr lang="en-US" sz="1800" b="1" dirty="0"/>
              <a:t>Create Tag from Selection</a:t>
            </a:r>
            <a:r>
              <a:rPr lang="en-US" sz="1800" dirty="0"/>
              <a:t>.</a:t>
            </a:r>
          </a:p>
          <a:p>
            <a:endParaRPr lang="en-US" dirty="0"/>
          </a:p>
        </p:txBody>
      </p:sp>
      <p:pic>
        <p:nvPicPr>
          <p:cNvPr id="6" name="Picture 5">
            <a:extLst>
              <a:ext uri="{FF2B5EF4-FFF2-40B4-BE49-F238E27FC236}">
                <a16:creationId xmlns:a16="http://schemas.microsoft.com/office/drawing/2014/main" id="{E4603228-DC61-48F7-B0C4-39B74B7F7AE0}"/>
              </a:ext>
            </a:extLst>
          </p:cNvPr>
          <p:cNvPicPr>
            <a:picLocks noChangeAspect="1"/>
          </p:cNvPicPr>
          <p:nvPr/>
        </p:nvPicPr>
        <p:blipFill>
          <a:blip r:embed="rId2"/>
          <a:stretch>
            <a:fillRect/>
          </a:stretch>
        </p:blipFill>
        <p:spPr>
          <a:xfrm>
            <a:off x="6756505" y="1622840"/>
            <a:ext cx="4810357" cy="2438401"/>
          </a:xfrm>
          <a:prstGeom prst="rect">
            <a:avLst/>
          </a:prstGeom>
          <a:ln>
            <a:solidFill>
              <a:schemeClr val="tx1"/>
            </a:solidFill>
          </a:ln>
        </p:spPr>
      </p:pic>
      <p:pic>
        <p:nvPicPr>
          <p:cNvPr id="7" name="Picture 6">
            <a:extLst>
              <a:ext uri="{FF2B5EF4-FFF2-40B4-BE49-F238E27FC236}">
                <a16:creationId xmlns:a16="http://schemas.microsoft.com/office/drawing/2014/main" id="{1562CD28-D950-4F30-A257-125E693E0A10}"/>
              </a:ext>
            </a:extLst>
          </p:cNvPr>
          <p:cNvPicPr>
            <a:picLocks noChangeAspect="1"/>
          </p:cNvPicPr>
          <p:nvPr/>
        </p:nvPicPr>
        <p:blipFill>
          <a:blip r:embed="rId3"/>
          <a:stretch>
            <a:fillRect/>
          </a:stretch>
        </p:blipFill>
        <p:spPr>
          <a:xfrm>
            <a:off x="6756505" y="4362831"/>
            <a:ext cx="4810357" cy="1960619"/>
          </a:xfrm>
          <a:prstGeom prst="rect">
            <a:avLst/>
          </a:prstGeom>
          <a:ln>
            <a:solidFill>
              <a:schemeClr val="tx1"/>
            </a:solidFill>
          </a:ln>
        </p:spPr>
      </p:pic>
      <p:sp>
        <p:nvSpPr>
          <p:cNvPr id="3" name="Date Placeholder 2">
            <a:extLst>
              <a:ext uri="{FF2B5EF4-FFF2-40B4-BE49-F238E27FC236}">
                <a16:creationId xmlns:a16="http://schemas.microsoft.com/office/drawing/2014/main" id="{9DDD9344-BCC1-4843-8E16-63D76236977A}"/>
              </a:ext>
            </a:extLst>
          </p:cNvPr>
          <p:cNvSpPr>
            <a:spLocks noGrp="1"/>
          </p:cNvSpPr>
          <p:nvPr>
            <p:ph type="dt" sz="half" idx="10"/>
          </p:nvPr>
        </p:nvSpPr>
        <p:spPr/>
        <p:txBody>
          <a:bodyPr/>
          <a:lstStyle/>
          <a:p>
            <a:fld id="{8100E6E3-B4E6-4D5E-8803-26993D6723C2}" type="datetime1">
              <a:rPr lang="en-US" smtClean="0"/>
              <a:t>8/12/2020</a:t>
            </a:fld>
            <a:endParaRPr lang="en-US"/>
          </a:p>
        </p:txBody>
      </p:sp>
    </p:spTree>
    <p:extLst>
      <p:ext uri="{BB962C8B-B14F-4D97-AF65-F5344CB8AC3E}">
        <p14:creationId xmlns:p14="http://schemas.microsoft.com/office/powerpoint/2010/main" val="233473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40940"/>
            <a:ext cx="10058400" cy="1609344"/>
          </a:xfrm>
        </p:spPr>
        <p:txBody>
          <a:bodyPr/>
          <a:lstStyle/>
          <a:p>
            <a:r>
              <a:rPr lang="en-US" dirty="0"/>
              <a:t>Remediation Flows in PDF documents</a:t>
            </a:r>
          </a:p>
        </p:txBody>
      </p:sp>
      <p:sp>
        <p:nvSpPr>
          <p:cNvPr id="3" name="Content Placeholder 2"/>
          <p:cNvSpPr>
            <a:spLocks noGrp="1"/>
          </p:cNvSpPr>
          <p:nvPr>
            <p:ph idx="1"/>
          </p:nvPr>
        </p:nvSpPr>
        <p:spPr>
          <a:xfrm>
            <a:off x="1069848" y="1834025"/>
            <a:ext cx="4816602" cy="3747626"/>
          </a:xfrm>
        </p:spPr>
        <p:txBody>
          <a:bodyPr>
            <a:normAutofit lnSpcReduction="10000"/>
          </a:bodyPr>
          <a:lstStyle/>
          <a:p>
            <a:pPr marL="0" indent="0">
              <a:buNone/>
            </a:pPr>
            <a:r>
              <a:rPr lang="en-US" b="1" dirty="0"/>
              <a:t>If you have access to the source document</a:t>
            </a:r>
          </a:p>
          <a:p>
            <a:r>
              <a:rPr lang="en-US" dirty="0"/>
              <a:t>Optimize the original source document for accessibility.</a:t>
            </a:r>
          </a:p>
          <a:p>
            <a:r>
              <a:rPr lang="en-US" dirty="0"/>
              <a:t>Convert the source document to tagged PDF.</a:t>
            </a:r>
          </a:p>
          <a:p>
            <a:r>
              <a:rPr lang="en-US" dirty="0"/>
              <a:t>Add metadata.</a:t>
            </a:r>
          </a:p>
          <a:p>
            <a:r>
              <a:rPr lang="en-US" dirty="0"/>
              <a:t>Add or touch up the tags.</a:t>
            </a:r>
          </a:p>
          <a:p>
            <a:r>
              <a:rPr lang="en-US" dirty="0"/>
              <a:t>Fine tune the reading order and tab order.</a:t>
            </a:r>
          </a:p>
          <a:p>
            <a:r>
              <a:rPr lang="en-US" dirty="0"/>
              <a:t>Check the </a:t>
            </a:r>
            <a:r>
              <a:rPr lang="en-US" dirty="0" err="1"/>
              <a:t>acessibility</a:t>
            </a:r>
            <a:r>
              <a:rPr lang="en-US" dirty="0"/>
              <a:t> of your efforts.</a:t>
            </a:r>
          </a:p>
        </p:txBody>
      </p:sp>
      <p:sp>
        <p:nvSpPr>
          <p:cNvPr id="4" name="Slide Number Placeholder 3"/>
          <p:cNvSpPr>
            <a:spLocks noGrp="1"/>
          </p:cNvSpPr>
          <p:nvPr>
            <p:ph type="sldNum" sz="quarter" idx="12"/>
          </p:nvPr>
        </p:nvSpPr>
        <p:spPr/>
        <p:txBody>
          <a:bodyPr/>
          <a:lstStyle/>
          <a:p>
            <a:fld id="{AA8FCB2B-2881-4B87-8BCF-77ED52E93E15}" type="slidenum">
              <a:rPr lang="en-US" smtClean="0"/>
              <a:t>25</a:t>
            </a:fld>
            <a:endParaRPr lang="en-US"/>
          </a:p>
        </p:txBody>
      </p:sp>
      <p:pic>
        <p:nvPicPr>
          <p:cNvPr id="5" name="Picture 4">
            <a:extLst>
              <a:ext uri="{FF2B5EF4-FFF2-40B4-BE49-F238E27FC236}">
                <a16:creationId xmlns:a16="http://schemas.microsoft.com/office/drawing/2014/main" id="{98C53390-206B-40D8-A7DD-79103CC902F8}"/>
              </a:ext>
            </a:extLst>
          </p:cNvPr>
          <p:cNvPicPr>
            <a:picLocks noChangeAspect="1"/>
          </p:cNvPicPr>
          <p:nvPr/>
        </p:nvPicPr>
        <p:blipFill>
          <a:blip r:embed="rId2"/>
          <a:stretch>
            <a:fillRect/>
          </a:stretch>
        </p:blipFill>
        <p:spPr>
          <a:xfrm>
            <a:off x="5760782" y="2576268"/>
            <a:ext cx="6110478" cy="2263140"/>
          </a:xfrm>
          <a:prstGeom prst="rect">
            <a:avLst/>
          </a:prstGeom>
        </p:spPr>
      </p:pic>
      <p:pic>
        <p:nvPicPr>
          <p:cNvPr id="6" name="Picture 5">
            <a:extLst>
              <a:ext uri="{FF2B5EF4-FFF2-40B4-BE49-F238E27FC236}">
                <a16:creationId xmlns:a16="http://schemas.microsoft.com/office/drawing/2014/main" id="{14AA446F-800B-4BE4-8197-00E6B637DC73}"/>
              </a:ext>
            </a:extLst>
          </p:cNvPr>
          <p:cNvPicPr>
            <a:picLocks noChangeAspect="1"/>
          </p:cNvPicPr>
          <p:nvPr/>
        </p:nvPicPr>
        <p:blipFill>
          <a:blip r:embed="rId3"/>
          <a:stretch>
            <a:fillRect/>
          </a:stretch>
        </p:blipFill>
        <p:spPr>
          <a:xfrm>
            <a:off x="575773" y="1632368"/>
            <a:ext cx="11295487" cy="4455740"/>
          </a:xfrm>
          <a:prstGeom prst="rect">
            <a:avLst/>
          </a:prstGeom>
        </p:spPr>
      </p:pic>
      <p:sp>
        <p:nvSpPr>
          <p:cNvPr id="7" name="Content Placeholder 2">
            <a:extLst>
              <a:ext uri="{FF2B5EF4-FFF2-40B4-BE49-F238E27FC236}">
                <a16:creationId xmlns:a16="http://schemas.microsoft.com/office/drawing/2014/main" id="{787E3F6D-3E85-41DE-918C-626A8D5B0E67}"/>
              </a:ext>
            </a:extLst>
          </p:cNvPr>
          <p:cNvSpPr txBox="1">
            <a:spLocks/>
          </p:cNvSpPr>
          <p:nvPr/>
        </p:nvSpPr>
        <p:spPr>
          <a:xfrm>
            <a:off x="1222248" y="1986425"/>
            <a:ext cx="4816602" cy="3747626"/>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t>Poorly tagged PDF</a:t>
            </a:r>
          </a:p>
          <a:p>
            <a:r>
              <a:rPr lang="en-US" dirty="0"/>
              <a:t>Add metadata.</a:t>
            </a:r>
          </a:p>
          <a:p>
            <a:r>
              <a:rPr lang="en-US" dirty="0"/>
              <a:t>Add or touch up the tags.</a:t>
            </a:r>
          </a:p>
          <a:p>
            <a:r>
              <a:rPr lang="en-US" dirty="0"/>
              <a:t>Fine tune the reading order and tab order.</a:t>
            </a:r>
          </a:p>
          <a:p>
            <a:r>
              <a:rPr lang="en-US" dirty="0"/>
              <a:t>Check the accessibility of your efforts.</a:t>
            </a:r>
          </a:p>
        </p:txBody>
      </p:sp>
      <p:pic>
        <p:nvPicPr>
          <p:cNvPr id="8" name="Picture 7">
            <a:extLst>
              <a:ext uri="{FF2B5EF4-FFF2-40B4-BE49-F238E27FC236}">
                <a16:creationId xmlns:a16="http://schemas.microsoft.com/office/drawing/2014/main" id="{D049127B-131D-4121-A45D-A3D3612513D5}"/>
              </a:ext>
            </a:extLst>
          </p:cNvPr>
          <p:cNvPicPr>
            <a:picLocks noChangeAspect="1"/>
          </p:cNvPicPr>
          <p:nvPr/>
        </p:nvPicPr>
        <p:blipFill>
          <a:blip r:embed="rId4"/>
          <a:stretch>
            <a:fillRect/>
          </a:stretch>
        </p:blipFill>
        <p:spPr>
          <a:xfrm>
            <a:off x="5866176" y="2069812"/>
            <a:ext cx="6211062" cy="2577084"/>
          </a:xfrm>
          <a:prstGeom prst="rect">
            <a:avLst/>
          </a:prstGeom>
        </p:spPr>
      </p:pic>
      <p:pic>
        <p:nvPicPr>
          <p:cNvPr id="9" name="Picture 8">
            <a:extLst>
              <a:ext uri="{FF2B5EF4-FFF2-40B4-BE49-F238E27FC236}">
                <a16:creationId xmlns:a16="http://schemas.microsoft.com/office/drawing/2014/main" id="{BCD083E6-FFAC-49FB-AACD-38869EDA9EEB}"/>
              </a:ext>
            </a:extLst>
          </p:cNvPr>
          <p:cNvPicPr>
            <a:picLocks noChangeAspect="1"/>
          </p:cNvPicPr>
          <p:nvPr/>
        </p:nvPicPr>
        <p:blipFill>
          <a:blip r:embed="rId3"/>
          <a:stretch>
            <a:fillRect/>
          </a:stretch>
        </p:blipFill>
        <p:spPr>
          <a:xfrm>
            <a:off x="575773" y="1606696"/>
            <a:ext cx="11295487" cy="4455740"/>
          </a:xfrm>
          <a:prstGeom prst="rect">
            <a:avLst/>
          </a:prstGeom>
        </p:spPr>
      </p:pic>
      <p:sp>
        <p:nvSpPr>
          <p:cNvPr id="10" name="Content Placeholder 2">
            <a:extLst>
              <a:ext uri="{FF2B5EF4-FFF2-40B4-BE49-F238E27FC236}">
                <a16:creationId xmlns:a16="http://schemas.microsoft.com/office/drawing/2014/main" id="{3DE764E1-7246-4416-9D32-A31895DE4422}"/>
              </a:ext>
            </a:extLst>
          </p:cNvPr>
          <p:cNvSpPr txBox="1">
            <a:spLocks/>
          </p:cNvSpPr>
          <p:nvPr/>
        </p:nvSpPr>
        <p:spPr>
          <a:xfrm>
            <a:off x="1374648" y="2138825"/>
            <a:ext cx="4816602" cy="3747626"/>
          </a:xfrm>
          <a:prstGeom prst="rect">
            <a:avLst/>
          </a:prstGeom>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t>Untagged PDF</a:t>
            </a:r>
          </a:p>
          <a:p>
            <a:r>
              <a:rPr lang="en-US" dirty="0"/>
              <a:t>Add metadata.</a:t>
            </a:r>
          </a:p>
          <a:p>
            <a:r>
              <a:rPr lang="en-US" dirty="0"/>
              <a:t>If the document is very simple, you can autogenerate tags in Acrobat Pro.</a:t>
            </a:r>
          </a:p>
          <a:p>
            <a:r>
              <a:rPr lang="en-US" dirty="0"/>
              <a:t>Otherwise, create the tags manually.</a:t>
            </a:r>
          </a:p>
          <a:p>
            <a:r>
              <a:rPr lang="en-US" dirty="0"/>
              <a:t>Touch up the tags.</a:t>
            </a:r>
          </a:p>
          <a:p>
            <a:r>
              <a:rPr lang="en-US" dirty="0"/>
              <a:t>Fine tune the reading order and tab order.</a:t>
            </a:r>
          </a:p>
          <a:p>
            <a:r>
              <a:rPr lang="en-US" dirty="0"/>
              <a:t>Check the accessibility of your efforts.</a:t>
            </a:r>
          </a:p>
        </p:txBody>
      </p:sp>
      <p:pic>
        <p:nvPicPr>
          <p:cNvPr id="11" name="Picture 10">
            <a:extLst>
              <a:ext uri="{FF2B5EF4-FFF2-40B4-BE49-F238E27FC236}">
                <a16:creationId xmlns:a16="http://schemas.microsoft.com/office/drawing/2014/main" id="{3A39F0C9-6D13-4821-BAD5-07935FB6DA9B}"/>
              </a:ext>
            </a:extLst>
          </p:cNvPr>
          <p:cNvPicPr>
            <a:picLocks noChangeAspect="1"/>
          </p:cNvPicPr>
          <p:nvPr/>
        </p:nvPicPr>
        <p:blipFill>
          <a:blip r:embed="rId5"/>
          <a:stretch>
            <a:fillRect/>
          </a:stretch>
        </p:blipFill>
        <p:spPr>
          <a:xfrm>
            <a:off x="6038850" y="2575349"/>
            <a:ext cx="6049818" cy="2336068"/>
          </a:xfrm>
          <a:prstGeom prst="rect">
            <a:avLst/>
          </a:prstGeom>
        </p:spPr>
      </p:pic>
      <p:sp>
        <p:nvSpPr>
          <p:cNvPr id="12" name="Date Placeholder 11">
            <a:extLst>
              <a:ext uri="{FF2B5EF4-FFF2-40B4-BE49-F238E27FC236}">
                <a16:creationId xmlns:a16="http://schemas.microsoft.com/office/drawing/2014/main" id="{FC57369E-41BF-42B5-879D-C49124DAB7C8}"/>
              </a:ext>
            </a:extLst>
          </p:cNvPr>
          <p:cNvSpPr>
            <a:spLocks noGrp="1"/>
          </p:cNvSpPr>
          <p:nvPr>
            <p:ph type="dt" sz="half" idx="10"/>
          </p:nvPr>
        </p:nvSpPr>
        <p:spPr/>
        <p:txBody>
          <a:bodyPr/>
          <a:lstStyle/>
          <a:p>
            <a:fld id="{3AC0A843-F226-4C35-BE4F-B559CC6A8A50}" type="datetime1">
              <a:rPr lang="en-US" smtClean="0"/>
              <a:t>8/12/2020</a:t>
            </a:fld>
            <a:endParaRPr lang="en-US"/>
          </a:p>
        </p:txBody>
      </p:sp>
    </p:spTree>
    <p:extLst>
      <p:ext uri="{BB962C8B-B14F-4D97-AF65-F5344CB8AC3E}">
        <p14:creationId xmlns:p14="http://schemas.microsoft.com/office/powerpoint/2010/main" val="397450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Effect transition="in" filter="fade">
                                      <p:cBhvr>
                                        <p:cTn id="52" dur="500"/>
                                        <p:tgtEl>
                                          <p:spTgt spid="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xEl>
                                              <p:pRg st="1" end="1"/>
                                            </p:txEl>
                                          </p:spTgt>
                                        </p:tgtEl>
                                        <p:attrNameLst>
                                          <p:attrName>style.visibility</p:attrName>
                                        </p:attrNameLst>
                                      </p:cBhvr>
                                      <p:to>
                                        <p:strVal val="visible"/>
                                      </p:to>
                                    </p:set>
                                    <p:animEffect transition="in" filter="fade">
                                      <p:cBhvr>
                                        <p:cTn id="57" dur="500"/>
                                        <p:tgtEl>
                                          <p:spTgt spid="7">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xEl>
                                              <p:pRg st="2" end="2"/>
                                            </p:txEl>
                                          </p:spTgt>
                                        </p:tgtEl>
                                        <p:attrNameLst>
                                          <p:attrName>style.visibility</p:attrName>
                                        </p:attrNameLst>
                                      </p:cBhvr>
                                      <p:to>
                                        <p:strVal val="visible"/>
                                      </p:to>
                                    </p:set>
                                    <p:animEffect transition="in" filter="fade">
                                      <p:cBhvr>
                                        <p:cTn id="62" dur="500"/>
                                        <p:tgtEl>
                                          <p:spTgt spid="7">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xEl>
                                              <p:pRg st="3" end="3"/>
                                            </p:txEl>
                                          </p:spTgt>
                                        </p:tgtEl>
                                        <p:attrNameLst>
                                          <p:attrName>style.visibility</p:attrName>
                                        </p:attrNameLst>
                                      </p:cBhvr>
                                      <p:to>
                                        <p:strVal val="visible"/>
                                      </p:to>
                                    </p:set>
                                    <p:animEffect transition="in" filter="fade">
                                      <p:cBhvr>
                                        <p:cTn id="67" dur="500"/>
                                        <p:tgtEl>
                                          <p:spTgt spid="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
                                            <p:txEl>
                                              <p:pRg st="4" end="4"/>
                                            </p:txEl>
                                          </p:spTgt>
                                        </p:tgtEl>
                                        <p:attrNameLst>
                                          <p:attrName>style.visibility</p:attrName>
                                        </p:attrNameLst>
                                      </p:cBhvr>
                                      <p:to>
                                        <p:strVal val="visible"/>
                                      </p:to>
                                    </p:set>
                                    <p:animEffect transition="in" filter="fade">
                                      <p:cBhvr>
                                        <p:cTn id="72" dur="500"/>
                                        <p:tgtEl>
                                          <p:spTgt spid="7">
                                            <p:txEl>
                                              <p:pRg st="4" end="4"/>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50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0">
                                            <p:txEl>
                                              <p:pRg st="0" end="0"/>
                                            </p:txEl>
                                          </p:spTgt>
                                        </p:tgtEl>
                                        <p:attrNameLst>
                                          <p:attrName>style.visibility</p:attrName>
                                        </p:attrNameLst>
                                      </p:cBhvr>
                                      <p:to>
                                        <p:strVal val="visible"/>
                                      </p:to>
                                    </p:set>
                                    <p:animEffect transition="in" filter="fade">
                                      <p:cBhvr>
                                        <p:cTn id="87" dur="500"/>
                                        <p:tgtEl>
                                          <p:spTgt spid="10">
                                            <p:txEl>
                                              <p:pRg st="0" end="0"/>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0">
                                            <p:txEl>
                                              <p:pRg st="1" end="1"/>
                                            </p:txEl>
                                          </p:spTgt>
                                        </p:tgtEl>
                                        <p:attrNameLst>
                                          <p:attrName>style.visibility</p:attrName>
                                        </p:attrNameLst>
                                      </p:cBhvr>
                                      <p:to>
                                        <p:strVal val="visible"/>
                                      </p:to>
                                    </p:set>
                                    <p:animEffect transition="in" filter="fade">
                                      <p:cBhvr>
                                        <p:cTn id="92" dur="500"/>
                                        <p:tgtEl>
                                          <p:spTgt spid="10">
                                            <p:txEl>
                                              <p:pRg st="1" end="1"/>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0">
                                            <p:txEl>
                                              <p:pRg st="2" end="2"/>
                                            </p:txEl>
                                          </p:spTgt>
                                        </p:tgtEl>
                                        <p:attrNameLst>
                                          <p:attrName>style.visibility</p:attrName>
                                        </p:attrNameLst>
                                      </p:cBhvr>
                                      <p:to>
                                        <p:strVal val="visible"/>
                                      </p:to>
                                    </p:set>
                                    <p:animEffect transition="in" filter="fade">
                                      <p:cBhvr>
                                        <p:cTn id="97" dur="500"/>
                                        <p:tgtEl>
                                          <p:spTgt spid="10">
                                            <p:txEl>
                                              <p:pRg st="2" end="2"/>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
                                            <p:txEl>
                                              <p:pRg st="3" end="3"/>
                                            </p:txEl>
                                          </p:spTgt>
                                        </p:tgtEl>
                                        <p:attrNameLst>
                                          <p:attrName>style.visibility</p:attrName>
                                        </p:attrNameLst>
                                      </p:cBhvr>
                                      <p:to>
                                        <p:strVal val="visible"/>
                                      </p:to>
                                    </p:set>
                                    <p:animEffect transition="in" filter="fade">
                                      <p:cBhvr>
                                        <p:cTn id="102" dur="500"/>
                                        <p:tgtEl>
                                          <p:spTgt spid="10">
                                            <p:txEl>
                                              <p:pRg st="3" end="3"/>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10">
                                            <p:txEl>
                                              <p:pRg st="4" end="4"/>
                                            </p:txEl>
                                          </p:spTgt>
                                        </p:tgtEl>
                                        <p:attrNameLst>
                                          <p:attrName>style.visibility</p:attrName>
                                        </p:attrNameLst>
                                      </p:cBhvr>
                                      <p:to>
                                        <p:strVal val="visible"/>
                                      </p:to>
                                    </p:set>
                                    <p:animEffect transition="in" filter="fade">
                                      <p:cBhvr>
                                        <p:cTn id="107" dur="500"/>
                                        <p:tgtEl>
                                          <p:spTgt spid="10">
                                            <p:txEl>
                                              <p:pRg st="4" end="4"/>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10">
                                            <p:txEl>
                                              <p:pRg st="5" end="5"/>
                                            </p:txEl>
                                          </p:spTgt>
                                        </p:tgtEl>
                                        <p:attrNameLst>
                                          <p:attrName>style.visibility</p:attrName>
                                        </p:attrNameLst>
                                      </p:cBhvr>
                                      <p:to>
                                        <p:strVal val="visible"/>
                                      </p:to>
                                    </p:set>
                                    <p:animEffect transition="in" filter="fade">
                                      <p:cBhvr>
                                        <p:cTn id="112" dur="500"/>
                                        <p:tgtEl>
                                          <p:spTgt spid="10">
                                            <p:txEl>
                                              <p:pRg st="5" end="5"/>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0">
                                            <p:txEl>
                                              <p:pRg st="6" end="6"/>
                                            </p:txEl>
                                          </p:spTgt>
                                        </p:tgtEl>
                                        <p:attrNameLst>
                                          <p:attrName>style.visibility</p:attrName>
                                        </p:attrNameLst>
                                      </p:cBhvr>
                                      <p:to>
                                        <p:strVal val="visible"/>
                                      </p:to>
                                    </p:set>
                                    <p:animEffect transition="in" filter="fade">
                                      <p:cBhvr>
                                        <p:cTn id="117" dur="500"/>
                                        <p:tgtEl>
                                          <p:spTgt spid="10">
                                            <p:txEl>
                                              <p:pRg st="6" end="6"/>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10"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r>
              <a:rPr lang="en-US" b="1" dirty="0"/>
              <a:t>Quick Check on PDF ( 1 of 2)</a:t>
            </a:r>
          </a:p>
        </p:txBody>
      </p:sp>
      <p:sp>
        <p:nvSpPr>
          <p:cNvPr id="3" name="Content Placeholder 2"/>
          <p:cNvSpPr>
            <a:spLocks noGrp="1"/>
          </p:cNvSpPr>
          <p:nvPr>
            <p:ph idx="1"/>
          </p:nvPr>
        </p:nvSpPr>
        <p:spPr>
          <a:xfrm>
            <a:off x="838200" y="1463039"/>
            <a:ext cx="5429036" cy="4713923"/>
          </a:xfrm>
        </p:spPr>
        <p:txBody>
          <a:bodyPr>
            <a:normAutofit/>
          </a:bodyPr>
          <a:lstStyle/>
          <a:p>
            <a:pPr marL="0" indent="0">
              <a:buNone/>
            </a:pPr>
            <a:r>
              <a:rPr lang="en-US" b="1" dirty="0"/>
              <a:t>#1 Run a scan</a:t>
            </a:r>
            <a:endParaRPr lang="en-US" dirty="0"/>
          </a:p>
          <a:p>
            <a:pPr marL="0" indent="0">
              <a:buNone/>
            </a:pPr>
            <a:r>
              <a:rPr lang="en-US" dirty="0"/>
              <a:t>The first thing you can do is use Adobe’s accessibility checker to spot weak points. This can’t catch everything but it gives you a feel for the accessibility of a document.</a:t>
            </a:r>
          </a:p>
          <a:p>
            <a:endParaRPr lang="en-US" dirty="0"/>
          </a:p>
          <a:p>
            <a:pPr marL="0" indent="0">
              <a:buNone/>
            </a:pPr>
            <a:r>
              <a:rPr lang="en-US" b="1" dirty="0"/>
              <a:t>#2 Check and fix text</a:t>
            </a:r>
            <a:endParaRPr lang="en-US" dirty="0"/>
          </a:p>
          <a:p>
            <a:pPr marL="0" indent="0">
              <a:buNone/>
            </a:pPr>
            <a:r>
              <a:rPr lang="en-US" dirty="0"/>
              <a:t>If your old PDF’s text is an image (to find out if it is, just try and select the text), use Adobe optical character recognition (OCR) to convert the image to actual text.</a:t>
            </a:r>
          </a:p>
          <a:p>
            <a:pPr marL="0" indent="0">
              <a:buNone/>
            </a:pPr>
            <a:endParaRPr lang="en-US" dirty="0"/>
          </a:p>
        </p:txBody>
      </p:sp>
      <p:sp>
        <p:nvSpPr>
          <p:cNvPr id="4" name="Slide Number Placeholder 3"/>
          <p:cNvSpPr>
            <a:spLocks noGrp="1"/>
          </p:cNvSpPr>
          <p:nvPr>
            <p:ph type="sldNum" sz="quarter" idx="12"/>
          </p:nvPr>
        </p:nvSpPr>
        <p:spPr/>
        <p:txBody>
          <a:bodyPr/>
          <a:lstStyle/>
          <a:p>
            <a:fld id="{AA8FCB2B-2881-4B87-8BCF-77ED52E93E15}" type="slidenum">
              <a:rPr lang="en-US" smtClean="0"/>
              <a:t>26</a:t>
            </a:fld>
            <a:endParaRPr lang="en-US"/>
          </a:p>
        </p:txBody>
      </p:sp>
      <p:pic>
        <p:nvPicPr>
          <p:cNvPr id="6" name="Picture 5">
            <a:extLst>
              <a:ext uri="{FF2B5EF4-FFF2-40B4-BE49-F238E27FC236}">
                <a16:creationId xmlns:a16="http://schemas.microsoft.com/office/drawing/2014/main" id="{DB70E264-8A6A-48DC-8472-E7068AA28618}"/>
              </a:ext>
            </a:extLst>
          </p:cNvPr>
          <p:cNvPicPr>
            <a:picLocks noChangeAspect="1"/>
          </p:cNvPicPr>
          <p:nvPr/>
        </p:nvPicPr>
        <p:blipFill>
          <a:blip r:embed="rId2"/>
          <a:stretch>
            <a:fillRect/>
          </a:stretch>
        </p:blipFill>
        <p:spPr>
          <a:xfrm>
            <a:off x="6838013" y="1221143"/>
            <a:ext cx="3945009" cy="5636857"/>
          </a:xfrm>
          <a:prstGeom prst="rect">
            <a:avLst/>
          </a:prstGeom>
        </p:spPr>
      </p:pic>
      <p:sp>
        <p:nvSpPr>
          <p:cNvPr id="5" name="Date Placeholder 4">
            <a:extLst>
              <a:ext uri="{FF2B5EF4-FFF2-40B4-BE49-F238E27FC236}">
                <a16:creationId xmlns:a16="http://schemas.microsoft.com/office/drawing/2014/main" id="{77521FF3-31E3-4508-95CF-0F5859AF60D1}"/>
              </a:ext>
            </a:extLst>
          </p:cNvPr>
          <p:cNvSpPr>
            <a:spLocks noGrp="1"/>
          </p:cNvSpPr>
          <p:nvPr>
            <p:ph type="dt" sz="half" idx="10"/>
          </p:nvPr>
        </p:nvSpPr>
        <p:spPr/>
        <p:txBody>
          <a:bodyPr/>
          <a:lstStyle/>
          <a:p>
            <a:fld id="{C1C63BE3-8BDC-4F55-AC26-2A9952901D5E}" type="datetime1">
              <a:rPr lang="en-US" smtClean="0"/>
              <a:t>8/12/2020</a:t>
            </a:fld>
            <a:endParaRPr lang="en-US"/>
          </a:p>
        </p:txBody>
      </p:sp>
    </p:spTree>
    <p:extLst>
      <p:ext uri="{BB962C8B-B14F-4D97-AF65-F5344CB8AC3E}">
        <p14:creationId xmlns:p14="http://schemas.microsoft.com/office/powerpoint/2010/main" val="2984660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7915"/>
          </a:xfrm>
        </p:spPr>
        <p:txBody>
          <a:bodyPr/>
          <a:lstStyle/>
          <a:p>
            <a:r>
              <a:rPr lang="en-US" b="1" dirty="0"/>
              <a:t>Quick Check on PDF ( 2 of 2)</a:t>
            </a:r>
          </a:p>
        </p:txBody>
      </p:sp>
      <p:sp>
        <p:nvSpPr>
          <p:cNvPr id="3" name="Content Placeholder 2"/>
          <p:cNvSpPr>
            <a:spLocks noGrp="1"/>
          </p:cNvSpPr>
          <p:nvPr>
            <p:ph idx="1"/>
          </p:nvPr>
        </p:nvSpPr>
        <p:spPr>
          <a:xfrm>
            <a:off x="838200" y="1463039"/>
            <a:ext cx="6384533" cy="4713923"/>
          </a:xfrm>
        </p:spPr>
        <p:txBody>
          <a:bodyPr>
            <a:normAutofit fontScale="92500" lnSpcReduction="20000"/>
          </a:bodyPr>
          <a:lstStyle/>
          <a:p>
            <a:pPr marL="0" indent="0">
              <a:buNone/>
            </a:pPr>
            <a:endParaRPr lang="en-US" dirty="0"/>
          </a:p>
          <a:p>
            <a:pPr marL="0" indent="0">
              <a:buNone/>
            </a:pPr>
            <a:r>
              <a:rPr lang="en-US" b="1" dirty="0"/>
              <a:t>#3 Check for tags, optimize tags</a:t>
            </a:r>
            <a:endParaRPr lang="en-US" dirty="0"/>
          </a:p>
          <a:p>
            <a:pPr marL="0" indent="0">
              <a:buNone/>
            </a:pPr>
            <a:r>
              <a:rPr lang="en-US" dirty="0"/>
              <a:t>An accessible PDF will always be tagged. First, make sure tags are in place and then make sure 1) the tags are correct and 2) the tags are showing in logical order.</a:t>
            </a:r>
          </a:p>
          <a:p>
            <a:pPr marL="0" indent="0">
              <a:buNone/>
            </a:pPr>
            <a:endParaRPr lang="en-US" dirty="0"/>
          </a:p>
          <a:p>
            <a:pPr marL="0" indent="0">
              <a:buNone/>
            </a:pPr>
            <a:r>
              <a:rPr lang="en-US" b="1" dirty="0"/>
              <a:t>#4 Manually (or double) check other items</a:t>
            </a:r>
            <a:endParaRPr lang="en-US" dirty="0"/>
          </a:p>
          <a:p>
            <a:pPr marL="0" indent="0">
              <a:buNone/>
            </a:pPr>
            <a:r>
              <a:rPr lang="en-US" dirty="0"/>
              <a:t>Inspect the following:</a:t>
            </a:r>
          </a:p>
          <a:p>
            <a:r>
              <a:rPr lang="en-US" dirty="0"/>
              <a:t>Meaningful images have descriptive alt text</a:t>
            </a:r>
          </a:p>
          <a:p>
            <a:r>
              <a:rPr lang="en-US" dirty="0"/>
              <a:t>Links use descriptive anchor text (note: if not created properly in the source document, hyper links can be inaccessible even if they are active. Click Edit PDF and then link to accessibly remediate links)</a:t>
            </a:r>
          </a:p>
          <a:p>
            <a:r>
              <a:rPr lang="en-US" dirty="0"/>
              <a:t>Language and document title are present</a:t>
            </a:r>
          </a:p>
          <a:p>
            <a:r>
              <a:rPr lang="en-US" dirty="0"/>
              <a:t>Document contains important bookmarks</a:t>
            </a:r>
          </a:p>
          <a:p>
            <a:pPr marL="0" indent="0">
              <a:buNone/>
            </a:pPr>
            <a:endParaRPr lang="en-US" dirty="0"/>
          </a:p>
        </p:txBody>
      </p:sp>
      <p:sp>
        <p:nvSpPr>
          <p:cNvPr id="4" name="Slide Number Placeholder 3"/>
          <p:cNvSpPr>
            <a:spLocks noGrp="1"/>
          </p:cNvSpPr>
          <p:nvPr>
            <p:ph type="sldNum" sz="quarter" idx="12"/>
          </p:nvPr>
        </p:nvSpPr>
        <p:spPr/>
        <p:txBody>
          <a:bodyPr/>
          <a:lstStyle/>
          <a:p>
            <a:fld id="{AA8FCB2B-2881-4B87-8BCF-77ED52E93E15}" type="slidenum">
              <a:rPr lang="en-US" smtClean="0"/>
              <a:t>27</a:t>
            </a:fld>
            <a:endParaRPr lang="en-US"/>
          </a:p>
        </p:txBody>
      </p:sp>
      <p:pic>
        <p:nvPicPr>
          <p:cNvPr id="5" name="Picture 4">
            <a:extLst>
              <a:ext uri="{FF2B5EF4-FFF2-40B4-BE49-F238E27FC236}">
                <a16:creationId xmlns:a16="http://schemas.microsoft.com/office/drawing/2014/main" id="{C8E4249F-552C-4F5A-A97E-450733F14974}"/>
              </a:ext>
            </a:extLst>
          </p:cNvPr>
          <p:cNvPicPr>
            <a:picLocks noChangeAspect="1"/>
          </p:cNvPicPr>
          <p:nvPr/>
        </p:nvPicPr>
        <p:blipFill>
          <a:blip r:embed="rId2"/>
          <a:stretch>
            <a:fillRect/>
          </a:stretch>
        </p:blipFill>
        <p:spPr>
          <a:xfrm>
            <a:off x="7884263" y="1463039"/>
            <a:ext cx="3936627" cy="3755633"/>
          </a:xfrm>
          <a:prstGeom prst="rect">
            <a:avLst/>
          </a:prstGeom>
        </p:spPr>
      </p:pic>
      <p:sp>
        <p:nvSpPr>
          <p:cNvPr id="6" name="Date Placeholder 5">
            <a:extLst>
              <a:ext uri="{FF2B5EF4-FFF2-40B4-BE49-F238E27FC236}">
                <a16:creationId xmlns:a16="http://schemas.microsoft.com/office/drawing/2014/main" id="{E4FD337C-D723-4631-9592-921D4E086E26}"/>
              </a:ext>
            </a:extLst>
          </p:cNvPr>
          <p:cNvSpPr>
            <a:spLocks noGrp="1"/>
          </p:cNvSpPr>
          <p:nvPr>
            <p:ph type="dt" sz="half" idx="10"/>
          </p:nvPr>
        </p:nvSpPr>
        <p:spPr/>
        <p:txBody>
          <a:bodyPr/>
          <a:lstStyle/>
          <a:p>
            <a:fld id="{477694F0-1CDB-4C8D-8251-4DE231AC302C}" type="datetime1">
              <a:rPr lang="en-US" smtClean="0"/>
              <a:t>8/12/2020</a:t>
            </a:fld>
            <a:endParaRPr lang="en-US"/>
          </a:p>
        </p:txBody>
      </p:sp>
    </p:spTree>
    <p:extLst>
      <p:ext uri="{BB962C8B-B14F-4D97-AF65-F5344CB8AC3E}">
        <p14:creationId xmlns:p14="http://schemas.microsoft.com/office/powerpoint/2010/main" val="1167400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40940"/>
            <a:ext cx="10058400" cy="1609344"/>
          </a:xfrm>
        </p:spPr>
        <p:txBody>
          <a:bodyPr/>
          <a:lstStyle/>
          <a:p>
            <a:r>
              <a:rPr lang="en-US" dirty="0"/>
              <a:t>Accessibility checks in PDF</a:t>
            </a:r>
          </a:p>
        </p:txBody>
      </p:sp>
      <p:sp>
        <p:nvSpPr>
          <p:cNvPr id="3" name="Content Placeholder 2"/>
          <p:cNvSpPr>
            <a:spLocks noGrp="1"/>
          </p:cNvSpPr>
          <p:nvPr>
            <p:ph idx="1"/>
          </p:nvPr>
        </p:nvSpPr>
        <p:spPr>
          <a:xfrm>
            <a:off x="1069848" y="1657350"/>
            <a:ext cx="10058400" cy="4615433"/>
          </a:xfrm>
        </p:spPr>
        <p:txBody>
          <a:bodyPr>
            <a:normAutofit fontScale="70000" lnSpcReduction="20000"/>
          </a:bodyPr>
          <a:lstStyle/>
          <a:p>
            <a:pPr marL="0" indent="0">
              <a:buNone/>
            </a:pPr>
            <a:r>
              <a:rPr lang="en-US" dirty="0"/>
              <a:t>Tags provide assistive technologies with an outline or structure of the PDF that can help interpret the content and the reading order of the document to their users. This outline is hidden from sighted viewers unless they open up the tag sidebar menu..</a:t>
            </a:r>
          </a:p>
          <a:p>
            <a:pPr marL="0" indent="0">
              <a:buNone/>
            </a:pPr>
            <a:endParaRPr lang="en-US" dirty="0"/>
          </a:p>
          <a:p>
            <a:pPr marL="0" indent="0">
              <a:buNone/>
            </a:pPr>
            <a:r>
              <a:rPr lang="en-US" dirty="0"/>
              <a:t>Accessible PDFs should have the below properties : </a:t>
            </a:r>
          </a:p>
          <a:p>
            <a:r>
              <a:rPr lang="en-US" dirty="0"/>
              <a:t>document title</a:t>
            </a:r>
          </a:p>
          <a:p>
            <a:r>
              <a:rPr lang="en-US" dirty="0"/>
              <a:t>assigned language</a:t>
            </a:r>
          </a:p>
          <a:p>
            <a:r>
              <a:rPr lang="en-US" dirty="0"/>
              <a:t>implementing heading structure &lt;H1&gt;, &lt;H2&gt;, etc.</a:t>
            </a:r>
          </a:p>
          <a:p>
            <a:r>
              <a:rPr lang="en-US" dirty="0"/>
              <a:t>correct tag usage and alignment </a:t>
            </a:r>
          </a:p>
          <a:p>
            <a:r>
              <a:rPr lang="en-US" dirty="0"/>
              <a:t>alt text </a:t>
            </a:r>
          </a:p>
          <a:p>
            <a:r>
              <a:rPr lang="en-US" dirty="0"/>
              <a:t>descriptive links</a:t>
            </a:r>
          </a:p>
          <a:p>
            <a:r>
              <a:rPr lang="en-US" dirty="0"/>
              <a:t>logical reading order</a:t>
            </a:r>
          </a:p>
          <a:p>
            <a:r>
              <a:rPr lang="en-US" dirty="0"/>
              <a:t>no images of text</a:t>
            </a:r>
          </a:p>
          <a:p>
            <a:r>
              <a:rPr lang="en-US" dirty="0" smtClean="0"/>
              <a:t>color contrast ratio</a:t>
            </a:r>
          </a:p>
          <a:p>
            <a:r>
              <a:rPr lang="en-US" dirty="0" smtClean="0"/>
              <a:t>text zoom up to 200%</a:t>
            </a:r>
          </a:p>
          <a:p>
            <a:r>
              <a:rPr lang="en-US" smtClean="0"/>
              <a:t>not using color alone to convey information</a:t>
            </a:r>
            <a:endParaRPr lang="en-US" dirty="0"/>
          </a:p>
        </p:txBody>
      </p:sp>
      <p:sp>
        <p:nvSpPr>
          <p:cNvPr id="4" name="Slide Number Placeholder 3"/>
          <p:cNvSpPr>
            <a:spLocks noGrp="1"/>
          </p:cNvSpPr>
          <p:nvPr>
            <p:ph type="sldNum" sz="quarter" idx="12"/>
          </p:nvPr>
        </p:nvSpPr>
        <p:spPr/>
        <p:txBody>
          <a:bodyPr/>
          <a:lstStyle/>
          <a:p>
            <a:fld id="{AA8FCB2B-2881-4B87-8BCF-77ED52E93E15}" type="slidenum">
              <a:rPr lang="en-US" smtClean="0"/>
              <a:t>28</a:t>
            </a:fld>
            <a:endParaRPr lang="en-US"/>
          </a:p>
        </p:txBody>
      </p:sp>
      <p:sp>
        <p:nvSpPr>
          <p:cNvPr id="5" name="Date Placeholder 4">
            <a:extLst>
              <a:ext uri="{FF2B5EF4-FFF2-40B4-BE49-F238E27FC236}">
                <a16:creationId xmlns:a16="http://schemas.microsoft.com/office/drawing/2014/main" id="{E393A1C5-7D4B-4F2F-8420-6EAE8901A1F3}"/>
              </a:ext>
            </a:extLst>
          </p:cNvPr>
          <p:cNvSpPr>
            <a:spLocks noGrp="1"/>
          </p:cNvSpPr>
          <p:nvPr>
            <p:ph type="dt" sz="half" idx="10"/>
          </p:nvPr>
        </p:nvSpPr>
        <p:spPr/>
        <p:txBody>
          <a:bodyPr/>
          <a:lstStyle/>
          <a:p>
            <a:fld id="{843587FE-B9FF-4532-9594-68408A11BEF0}" type="datetime1">
              <a:rPr lang="en-US" smtClean="0"/>
              <a:t>8/12/2020</a:t>
            </a:fld>
            <a:endParaRPr lang="en-US"/>
          </a:p>
        </p:txBody>
      </p:sp>
    </p:spTree>
    <p:extLst>
      <p:ext uri="{BB962C8B-B14F-4D97-AF65-F5344CB8AC3E}">
        <p14:creationId xmlns:p14="http://schemas.microsoft.com/office/powerpoint/2010/main" val="2931560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40940"/>
            <a:ext cx="10058400" cy="840160"/>
          </a:xfrm>
        </p:spPr>
        <p:txBody>
          <a:bodyPr/>
          <a:lstStyle/>
          <a:p>
            <a:r>
              <a:rPr lang="en-US" dirty="0"/>
              <a:t>Appendix &amp; References</a:t>
            </a:r>
          </a:p>
        </p:txBody>
      </p:sp>
      <p:graphicFrame>
        <p:nvGraphicFramePr>
          <p:cNvPr id="5" name="Table 5">
            <a:extLst>
              <a:ext uri="{FF2B5EF4-FFF2-40B4-BE49-F238E27FC236}">
                <a16:creationId xmlns:a16="http://schemas.microsoft.com/office/drawing/2014/main" id="{D013E908-C861-4BCA-90E8-82BAE7895651}"/>
              </a:ext>
            </a:extLst>
          </p:cNvPr>
          <p:cNvGraphicFramePr>
            <a:graphicFrameLocks noGrp="1"/>
          </p:cNvGraphicFramePr>
          <p:nvPr>
            <p:ph idx="1"/>
            <p:extLst>
              <p:ext uri="{D42A27DB-BD31-4B8C-83A1-F6EECF244321}">
                <p14:modId xmlns:p14="http://schemas.microsoft.com/office/powerpoint/2010/main" val="465396052"/>
              </p:ext>
            </p:extLst>
          </p:nvPr>
        </p:nvGraphicFramePr>
        <p:xfrm>
          <a:off x="1126426" y="1420187"/>
          <a:ext cx="10058400" cy="2051049"/>
        </p:xfrm>
        <a:graphic>
          <a:graphicData uri="http://schemas.openxmlformats.org/drawingml/2006/table">
            <a:tbl>
              <a:tblPr firstRow="1" bandRow="1">
                <a:tableStyleId>{5C22544A-7EE6-4342-B048-85BDC9FD1C3A}</a:tableStyleId>
              </a:tblPr>
              <a:tblGrid>
                <a:gridCol w="5026025">
                  <a:extLst>
                    <a:ext uri="{9D8B030D-6E8A-4147-A177-3AD203B41FA5}">
                      <a16:colId xmlns:a16="http://schemas.microsoft.com/office/drawing/2014/main" val="3408042795"/>
                    </a:ext>
                  </a:extLst>
                </a:gridCol>
                <a:gridCol w="5032375">
                  <a:extLst>
                    <a:ext uri="{9D8B030D-6E8A-4147-A177-3AD203B41FA5}">
                      <a16:colId xmlns:a16="http://schemas.microsoft.com/office/drawing/2014/main" val="2713019014"/>
                    </a:ext>
                  </a:extLst>
                </a:gridCol>
              </a:tblGrid>
              <a:tr h="683683">
                <a:tc>
                  <a:txBody>
                    <a:bodyPr/>
                    <a:lstStyle/>
                    <a:p>
                      <a:pPr algn="ctr"/>
                      <a:r>
                        <a:rPr lang="en-US" sz="1600" dirty="0"/>
                        <a:t>        Document Name</a:t>
                      </a:r>
                    </a:p>
                  </a:txBody>
                  <a:tcPr anchor="ctr"/>
                </a:tc>
                <a:tc>
                  <a:txBody>
                    <a:bodyPr/>
                    <a:lstStyle/>
                    <a:p>
                      <a:pPr algn="ctr"/>
                      <a:r>
                        <a:rPr lang="en-US" sz="1600" dirty="0"/>
                        <a:t>Attachments</a:t>
                      </a:r>
                    </a:p>
                  </a:txBody>
                  <a:tcPr anchor="ctr"/>
                </a:tc>
                <a:extLst>
                  <a:ext uri="{0D108BD9-81ED-4DB2-BD59-A6C34878D82A}">
                    <a16:rowId xmlns:a16="http://schemas.microsoft.com/office/drawing/2014/main" val="3584731372"/>
                  </a:ext>
                </a:extLst>
              </a:tr>
              <a:tr h="683683">
                <a:tc>
                  <a:txBody>
                    <a:bodyPr/>
                    <a:lstStyle/>
                    <a:p>
                      <a:pPr lvl="1" algn="ctr"/>
                      <a:r>
                        <a:rPr lang="en-US" sz="1300" dirty="0"/>
                        <a:t>PDF Accessibility Checklist</a:t>
                      </a:r>
                    </a:p>
                  </a:txBody>
                  <a:tcPr anchor="ctr"/>
                </a:tc>
                <a:tc>
                  <a:txBody>
                    <a:bodyPr/>
                    <a:lstStyle/>
                    <a:p>
                      <a:endParaRPr lang="en-US" dirty="0"/>
                    </a:p>
                  </a:txBody>
                  <a:tcPr/>
                </a:tc>
                <a:extLst>
                  <a:ext uri="{0D108BD9-81ED-4DB2-BD59-A6C34878D82A}">
                    <a16:rowId xmlns:a16="http://schemas.microsoft.com/office/drawing/2014/main" val="3076230688"/>
                  </a:ext>
                </a:extLst>
              </a:tr>
              <a:tr h="683683">
                <a:tc>
                  <a:txBody>
                    <a:bodyP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1300" dirty="0"/>
                        <a:t>PDF Accessibility Cheat sheet</a:t>
                      </a:r>
                    </a:p>
                    <a:p>
                      <a:pPr lvl="1" algn="ctr"/>
                      <a:endParaRPr lang="en-US" sz="1300" dirty="0"/>
                    </a:p>
                  </a:txBody>
                  <a:tcPr anchor="ctr"/>
                </a:tc>
                <a:tc>
                  <a:txBody>
                    <a:bodyPr/>
                    <a:lstStyle/>
                    <a:p>
                      <a:endParaRPr lang="en-US" dirty="0"/>
                    </a:p>
                  </a:txBody>
                  <a:tcPr/>
                </a:tc>
                <a:extLst>
                  <a:ext uri="{0D108BD9-81ED-4DB2-BD59-A6C34878D82A}">
                    <a16:rowId xmlns:a16="http://schemas.microsoft.com/office/drawing/2014/main" val="724144907"/>
                  </a:ext>
                </a:extLst>
              </a:tr>
            </a:tbl>
          </a:graphicData>
        </a:graphic>
      </p:graphicFrame>
      <p:sp>
        <p:nvSpPr>
          <p:cNvPr id="4" name="Slide Number Placeholder 3"/>
          <p:cNvSpPr>
            <a:spLocks noGrp="1"/>
          </p:cNvSpPr>
          <p:nvPr>
            <p:ph type="sldNum" sz="quarter" idx="12"/>
          </p:nvPr>
        </p:nvSpPr>
        <p:spPr/>
        <p:txBody>
          <a:bodyPr/>
          <a:lstStyle/>
          <a:p>
            <a:fld id="{AA8FCB2B-2881-4B87-8BCF-77ED52E93E15}" type="slidenum">
              <a:rPr lang="en-US" smtClean="0"/>
              <a:t>29</a:t>
            </a:fld>
            <a:endParaRPr lang="en-US"/>
          </a:p>
        </p:txBody>
      </p:sp>
      <p:graphicFrame>
        <p:nvGraphicFramePr>
          <p:cNvPr id="9" name="Object 8">
            <a:extLst>
              <a:ext uri="{FF2B5EF4-FFF2-40B4-BE49-F238E27FC236}">
                <a16:creationId xmlns:a16="http://schemas.microsoft.com/office/drawing/2014/main" id="{C8E3CDC3-76A6-45B2-B1CF-8A7E9F88B40D}"/>
              </a:ext>
            </a:extLst>
          </p:cNvPr>
          <p:cNvGraphicFramePr>
            <a:graphicFrameLocks noChangeAspect="1"/>
          </p:cNvGraphicFramePr>
          <p:nvPr>
            <p:extLst>
              <p:ext uri="{D42A27DB-BD31-4B8C-83A1-F6EECF244321}">
                <p14:modId xmlns:p14="http://schemas.microsoft.com/office/powerpoint/2010/main" val="138083701"/>
              </p:ext>
            </p:extLst>
          </p:nvPr>
        </p:nvGraphicFramePr>
        <p:xfrm>
          <a:off x="8174037" y="2855569"/>
          <a:ext cx="914400" cy="806450"/>
        </p:xfrm>
        <a:graphic>
          <a:graphicData uri="http://schemas.openxmlformats.org/presentationml/2006/ole">
            <mc:AlternateContent xmlns:mc="http://schemas.openxmlformats.org/markup-compatibility/2006">
              <mc:Choice xmlns:v="urn:schemas-microsoft-com:vml" Requires="v">
                <p:oleObj spid="_x0000_s2177" name="Acrobat Document" showAsIcon="1" r:id="rId3" imgW="914597" imgH="806311" progId="AcroExch.Document.DC">
                  <p:embed/>
                </p:oleObj>
              </mc:Choice>
              <mc:Fallback>
                <p:oleObj name="Acrobat Document" showAsIcon="1" r:id="rId3" imgW="914597" imgH="806311" progId="AcroExch.Document.DC">
                  <p:embed/>
                  <p:pic>
                    <p:nvPicPr>
                      <p:cNvPr id="0" name=""/>
                      <p:cNvPicPr/>
                      <p:nvPr/>
                    </p:nvPicPr>
                    <p:blipFill>
                      <a:blip r:embed="rId4"/>
                      <a:stretch>
                        <a:fillRect/>
                      </a:stretch>
                    </p:blipFill>
                    <p:spPr>
                      <a:xfrm>
                        <a:off x="8174037" y="2855569"/>
                        <a:ext cx="914400" cy="80645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E621D04C-8091-4158-83A8-E632AC9841DE}"/>
              </a:ext>
            </a:extLst>
          </p:cNvPr>
          <p:cNvGraphicFramePr>
            <a:graphicFrameLocks noChangeAspect="1"/>
          </p:cNvGraphicFramePr>
          <p:nvPr>
            <p:extLst>
              <p:ext uri="{D42A27DB-BD31-4B8C-83A1-F6EECF244321}">
                <p14:modId xmlns:p14="http://schemas.microsoft.com/office/powerpoint/2010/main" val="2438374282"/>
              </p:ext>
            </p:extLst>
          </p:nvPr>
        </p:nvGraphicFramePr>
        <p:xfrm>
          <a:off x="8174037" y="2137878"/>
          <a:ext cx="914400" cy="806450"/>
        </p:xfrm>
        <a:graphic>
          <a:graphicData uri="http://schemas.openxmlformats.org/presentationml/2006/ole">
            <mc:AlternateContent xmlns:mc="http://schemas.openxmlformats.org/markup-compatibility/2006">
              <mc:Choice xmlns:v="urn:schemas-microsoft-com:vml" Requires="v">
                <p:oleObj spid="_x0000_s2178" name="Document" showAsIcon="1" r:id="rId5" imgW="914597" imgH="806311" progId="Word.Document.12">
                  <p:embed/>
                </p:oleObj>
              </mc:Choice>
              <mc:Fallback>
                <p:oleObj name="Document" showAsIcon="1" r:id="rId5" imgW="914597" imgH="806311" progId="Word.Document.12">
                  <p:embed/>
                  <p:pic>
                    <p:nvPicPr>
                      <p:cNvPr id="0" name=""/>
                      <p:cNvPicPr/>
                      <p:nvPr/>
                    </p:nvPicPr>
                    <p:blipFill>
                      <a:blip r:embed="rId6"/>
                      <a:stretch>
                        <a:fillRect/>
                      </a:stretch>
                    </p:blipFill>
                    <p:spPr>
                      <a:xfrm>
                        <a:off x="8174037" y="2137878"/>
                        <a:ext cx="914400" cy="806450"/>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4094EBAF-035F-4442-AB55-DC94F36CA33C}"/>
              </a:ext>
            </a:extLst>
          </p:cNvPr>
          <p:cNvSpPr/>
          <p:nvPr/>
        </p:nvSpPr>
        <p:spPr>
          <a:xfrm>
            <a:off x="1000124" y="4428014"/>
            <a:ext cx="10311004" cy="1538883"/>
          </a:xfrm>
          <a:prstGeom prst="rect">
            <a:avLst/>
          </a:prstGeom>
        </p:spPr>
        <p:txBody>
          <a:bodyPr wrap="square">
            <a:spAutoFit/>
          </a:bodyPr>
          <a:lstStyle/>
          <a:p>
            <a:r>
              <a:rPr lang="en-US" b="1" dirty="0"/>
              <a:t>Links and Resources </a:t>
            </a:r>
            <a:r>
              <a:rPr lang="en-US" dirty="0"/>
              <a:t>:</a:t>
            </a:r>
          </a:p>
          <a:p>
            <a:endParaRPr lang="en-US" dirty="0"/>
          </a:p>
          <a:p>
            <a:pPr marL="285750" indent="-285750">
              <a:buFont typeface="Arial" panose="020B0604020202020204" pitchFamily="34" charset="0"/>
              <a:buChar char="•"/>
            </a:pPr>
            <a:r>
              <a:rPr lang="en-US" sz="1300" dirty="0"/>
              <a:t>PDF Checklist : </a:t>
            </a:r>
            <a:r>
              <a:rPr lang="en-US" sz="1300" dirty="0">
                <a:hlinkClick r:id="rId7">
                  <a:extLst>
                    <a:ext uri="{A12FA001-AC4F-418D-AE19-62706E023703}">
                      <ahyp:hlinkClr xmlns:ahyp="http://schemas.microsoft.com/office/drawing/2018/hyperlinkcolor" xmlns="" val="tx"/>
                    </a:ext>
                  </a:extLst>
                </a:hlinkClick>
              </a:rPr>
              <a:t>https://www.ssa.gov/accessibility/checklists/pdf/pdfchecklist.html</a:t>
            </a:r>
            <a:endParaRPr lang="en-US" sz="1300" dirty="0"/>
          </a:p>
          <a:p>
            <a:pPr marL="285750" indent="-285750">
              <a:buFont typeface="Arial" panose="020B0604020202020204" pitchFamily="34" charset="0"/>
              <a:buChar char="•"/>
            </a:pPr>
            <a:r>
              <a:rPr lang="en-US" sz="1300" dirty="0"/>
              <a:t>PDF File 508 Checklist : </a:t>
            </a:r>
            <a:r>
              <a:rPr lang="en-US" sz="1300" dirty="0">
                <a:hlinkClick r:id="rId8">
                  <a:extLst>
                    <a:ext uri="{A12FA001-AC4F-418D-AE19-62706E023703}">
                      <ahyp:hlinkClr xmlns:ahyp="http://schemas.microsoft.com/office/drawing/2018/hyperlinkcolor" xmlns="" val="tx"/>
                    </a:ext>
                  </a:extLst>
                </a:hlinkClick>
              </a:rPr>
              <a:t>https://www.hhs.gov/web/section-508/making-files-accessible/checklist/pdf/index.html</a:t>
            </a:r>
            <a:endParaRPr lang="en-US" sz="1300" dirty="0"/>
          </a:p>
          <a:p>
            <a:pPr marL="285750" indent="-285750">
              <a:buFont typeface="Arial" panose="020B0604020202020204" pitchFamily="34" charset="0"/>
              <a:buChar char="•"/>
            </a:pPr>
            <a:r>
              <a:rPr lang="en-US" sz="1300" dirty="0"/>
              <a:t>Create Accessible PDFs : </a:t>
            </a:r>
            <a:r>
              <a:rPr lang="en-US" sz="1400" dirty="0">
                <a:hlinkClick r:id="rId9">
                  <a:extLst>
                    <a:ext uri="{A12FA001-AC4F-418D-AE19-62706E023703}">
                      <ahyp:hlinkClr xmlns:ahyp="http://schemas.microsoft.com/office/drawing/2018/hyperlinkcolor" xmlns="" val="tx"/>
                    </a:ext>
                  </a:extLst>
                </a:hlinkClick>
              </a:rPr>
              <a:t>https://www.section508.gov/create/pdfs</a:t>
            </a:r>
            <a:endParaRPr lang="en-US" sz="1300" dirty="0"/>
          </a:p>
          <a:p>
            <a:endParaRPr lang="en-US" dirty="0"/>
          </a:p>
        </p:txBody>
      </p:sp>
      <p:sp>
        <p:nvSpPr>
          <p:cNvPr id="7" name="Date Placeholder 6">
            <a:extLst>
              <a:ext uri="{FF2B5EF4-FFF2-40B4-BE49-F238E27FC236}">
                <a16:creationId xmlns:a16="http://schemas.microsoft.com/office/drawing/2014/main" id="{E7E3E1E0-3C7F-46E7-8F95-3F8416211AC7}"/>
              </a:ext>
            </a:extLst>
          </p:cNvPr>
          <p:cNvSpPr>
            <a:spLocks noGrp="1"/>
          </p:cNvSpPr>
          <p:nvPr>
            <p:ph type="dt" sz="half" idx="10"/>
          </p:nvPr>
        </p:nvSpPr>
        <p:spPr/>
        <p:txBody>
          <a:bodyPr/>
          <a:lstStyle/>
          <a:p>
            <a:fld id="{A0B70D39-B4F0-4F81-9119-C6E91B011599}" type="datetime1">
              <a:rPr lang="en-US" smtClean="0"/>
              <a:t>8/12/2020</a:t>
            </a:fld>
            <a:endParaRPr lang="en-US"/>
          </a:p>
        </p:txBody>
      </p:sp>
    </p:spTree>
    <p:extLst>
      <p:ext uri="{BB962C8B-B14F-4D97-AF65-F5344CB8AC3E}">
        <p14:creationId xmlns:p14="http://schemas.microsoft.com/office/powerpoint/2010/main" val="257635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704" y="340940"/>
            <a:ext cx="10194544" cy="878260"/>
          </a:xfrm>
        </p:spPr>
        <p:txBody>
          <a:bodyPr/>
          <a:lstStyle/>
          <a:p>
            <a:r>
              <a:rPr lang="en-US" dirty="0"/>
              <a:t>Accessibility</a:t>
            </a:r>
          </a:p>
        </p:txBody>
      </p:sp>
      <p:sp>
        <p:nvSpPr>
          <p:cNvPr id="3" name="Content Placeholder 2"/>
          <p:cNvSpPr>
            <a:spLocks noGrp="1"/>
          </p:cNvSpPr>
          <p:nvPr>
            <p:ph idx="1"/>
          </p:nvPr>
        </p:nvSpPr>
        <p:spPr>
          <a:xfrm>
            <a:off x="933704" y="1534160"/>
            <a:ext cx="6133592" cy="4738623"/>
          </a:xfrm>
          <a:ln>
            <a:solidFill>
              <a:schemeClr val="tx1"/>
            </a:solidFill>
          </a:ln>
        </p:spPr>
        <p:txBody>
          <a:bodyPr>
            <a:normAutofit/>
          </a:bodyPr>
          <a:lstStyle/>
          <a:p>
            <a:pPr marL="0" indent="0">
              <a:buNone/>
            </a:pPr>
            <a:r>
              <a:rPr lang="en-US" sz="1300" dirty="0"/>
              <a:t>Accessibility involves two key issues: how users with disabilities access electronic information and how web content designers and developers enable web pages to function with assistive devices used by individuals with disabilities.</a:t>
            </a:r>
          </a:p>
          <a:p>
            <a:pPr marL="0" indent="0">
              <a:buNone/>
            </a:pPr>
            <a:endParaRPr lang="en-US" sz="1300" dirty="0"/>
          </a:p>
          <a:p>
            <a:pPr marL="0" indent="0">
              <a:buNone/>
            </a:pPr>
            <a:r>
              <a:rPr lang="en-US" sz="1300" dirty="0"/>
              <a:t>A PDF document is considered accessible if it can be used/accessed by everyone, including people with disabilities; this includes access by people who are blind, visually or cognitively impaired or color-blind. An accessible PDF makes it easier for people with disabilities to access PDF documents with the aid of assistive technology software and devices, like screen magnifiers, screen readers, speech-recognition software, text-to-speech software.</a:t>
            </a:r>
          </a:p>
        </p:txBody>
      </p:sp>
      <p:sp>
        <p:nvSpPr>
          <p:cNvPr id="4" name="Slide Number Placeholder 3"/>
          <p:cNvSpPr>
            <a:spLocks noGrp="1"/>
          </p:cNvSpPr>
          <p:nvPr>
            <p:ph type="sldNum" sz="quarter" idx="12"/>
          </p:nvPr>
        </p:nvSpPr>
        <p:spPr/>
        <p:txBody>
          <a:bodyPr/>
          <a:lstStyle/>
          <a:p>
            <a:fld id="{AA8FCB2B-2881-4B87-8BCF-77ED52E93E15}" type="slidenum">
              <a:rPr lang="en-US" smtClean="0"/>
              <a:t>3</a:t>
            </a:fld>
            <a:endParaRPr lang="en-US"/>
          </a:p>
        </p:txBody>
      </p:sp>
      <p:graphicFrame>
        <p:nvGraphicFramePr>
          <p:cNvPr id="5" name="Table 5">
            <a:extLst>
              <a:ext uri="{FF2B5EF4-FFF2-40B4-BE49-F238E27FC236}">
                <a16:creationId xmlns:a16="http://schemas.microsoft.com/office/drawing/2014/main" id="{7B857532-55C8-4C92-8FC8-E1FF215723E4}"/>
              </a:ext>
            </a:extLst>
          </p:cNvPr>
          <p:cNvGraphicFramePr>
            <a:graphicFrameLocks noGrp="1"/>
          </p:cNvGraphicFramePr>
          <p:nvPr>
            <p:extLst>
              <p:ext uri="{D42A27DB-BD31-4B8C-83A1-F6EECF244321}">
                <p14:modId xmlns:p14="http://schemas.microsoft.com/office/powerpoint/2010/main" val="3742190173"/>
              </p:ext>
            </p:extLst>
          </p:nvPr>
        </p:nvGraphicFramePr>
        <p:xfrm>
          <a:off x="1032256" y="3993317"/>
          <a:ext cx="5997448" cy="1828800"/>
        </p:xfrm>
        <a:graphic>
          <a:graphicData uri="http://schemas.openxmlformats.org/drawingml/2006/table">
            <a:tbl>
              <a:tblPr firstRow="1" bandRow="1">
                <a:tableStyleId>{5C22544A-7EE6-4342-B048-85BDC9FD1C3A}</a:tableStyleId>
              </a:tblPr>
              <a:tblGrid>
                <a:gridCol w="3086644">
                  <a:extLst>
                    <a:ext uri="{9D8B030D-6E8A-4147-A177-3AD203B41FA5}">
                      <a16:colId xmlns:a16="http://schemas.microsoft.com/office/drawing/2014/main" val="1472606422"/>
                    </a:ext>
                  </a:extLst>
                </a:gridCol>
                <a:gridCol w="2910804">
                  <a:extLst>
                    <a:ext uri="{9D8B030D-6E8A-4147-A177-3AD203B41FA5}">
                      <a16:colId xmlns:a16="http://schemas.microsoft.com/office/drawing/2014/main" val="471487705"/>
                    </a:ext>
                  </a:extLst>
                </a:gridCol>
              </a:tblGrid>
              <a:tr h="345440">
                <a:tc>
                  <a:txBody>
                    <a:bodyPr/>
                    <a:lstStyle/>
                    <a:p>
                      <a:r>
                        <a:rPr lang="en-US" dirty="0"/>
                        <a:t>Assistive Technologies</a:t>
                      </a:r>
                    </a:p>
                  </a:txBody>
                  <a:tcPr/>
                </a:tc>
                <a:tc>
                  <a:txBody>
                    <a:bodyPr/>
                    <a:lstStyle/>
                    <a:p>
                      <a:r>
                        <a:rPr lang="en-US" dirty="0"/>
                        <a:t>Type</a:t>
                      </a:r>
                    </a:p>
                  </a:txBody>
                  <a:tcPr/>
                </a:tc>
                <a:extLst>
                  <a:ext uri="{0D108BD9-81ED-4DB2-BD59-A6C34878D82A}">
                    <a16:rowId xmlns:a16="http://schemas.microsoft.com/office/drawing/2014/main" val="3670736290"/>
                  </a:ext>
                </a:extLst>
              </a:tr>
              <a:tr h="345440">
                <a:tc>
                  <a:txBody>
                    <a:bodyPr/>
                    <a:lstStyle/>
                    <a:p>
                      <a:r>
                        <a:rPr lang="en-US" dirty="0"/>
                        <a:t>JAWS</a:t>
                      </a:r>
                    </a:p>
                  </a:txBody>
                  <a:tcPr/>
                </a:tc>
                <a:tc>
                  <a:txBody>
                    <a:bodyPr/>
                    <a:lstStyle/>
                    <a:p>
                      <a:r>
                        <a:rPr lang="en-US" dirty="0"/>
                        <a:t>Screen Reader</a:t>
                      </a:r>
                    </a:p>
                  </a:txBody>
                  <a:tcPr/>
                </a:tc>
                <a:extLst>
                  <a:ext uri="{0D108BD9-81ED-4DB2-BD59-A6C34878D82A}">
                    <a16:rowId xmlns:a16="http://schemas.microsoft.com/office/drawing/2014/main" val="3703334738"/>
                  </a:ext>
                </a:extLst>
              </a:tr>
              <a:tr h="0">
                <a:tc>
                  <a:txBody>
                    <a:bodyPr/>
                    <a:lstStyle/>
                    <a:p>
                      <a:r>
                        <a:rPr lang="en-US" dirty="0"/>
                        <a:t>NVDA </a:t>
                      </a:r>
                    </a:p>
                  </a:txBody>
                  <a:tcPr/>
                </a:tc>
                <a:tc>
                  <a:txBody>
                    <a:bodyPr/>
                    <a:lstStyle/>
                    <a:p>
                      <a:r>
                        <a:rPr lang="en-US" dirty="0"/>
                        <a:t>Screen Reader</a:t>
                      </a:r>
                    </a:p>
                  </a:txBody>
                  <a:tcPr/>
                </a:tc>
                <a:extLst>
                  <a:ext uri="{0D108BD9-81ED-4DB2-BD59-A6C34878D82A}">
                    <a16:rowId xmlns:a16="http://schemas.microsoft.com/office/drawing/2014/main" val="3376308488"/>
                  </a:ext>
                </a:extLst>
              </a:tr>
              <a:tr h="345440">
                <a:tc>
                  <a:txBody>
                    <a:bodyPr/>
                    <a:lstStyle/>
                    <a:p>
                      <a:r>
                        <a:rPr lang="en-US" dirty="0"/>
                        <a:t>ZoomText</a:t>
                      </a:r>
                    </a:p>
                  </a:txBody>
                  <a:tcPr/>
                </a:tc>
                <a:tc>
                  <a:txBody>
                    <a:bodyPr/>
                    <a:lstStyle/>
                    <a:p>
                      <a:r>
                        <a:rPr lang="en-US" dirty="0"/>
                        <a:t>Magnifier tool</a:t>
                      </a:r>
                    </a:p>
                  </a:txBody>
                  <a:tcPr/>
                </a:tc>
                <a:extLst>
                  <a:ext uri="{0D108BD9-81ED-4DB2-BD59-A6C34878D82A}">
                    <a16:rowId xmlns:a16="http://schemas.microsoft.com/office/drawing/2014/main" val="2096387949"/>
                  </a:ext>
                </a:extLst>
              </a:tr>
              <a:tr h="345440">
                <a:tc>
                  <a:txBody>
                    <a:bodyPr/>
                    <a:lstStyle/>
                    <a:p>
                      <a:r>
                        <a:rPr lang="en-US" dirty="0"/>
                        <a:t>Dragon Naturally Speaking</a:t>
                      </a:r>
                    </a:p>
                  </a:txBody>
                  <a:tcPr/>
                </a:tc>
                <a:tc>
                  <a:txBody>
                    <a:bodyPr/>
                    <a:lstStyle/>
                    <a:p>
                      <a:r>
                        <a:rPr lang="en-US" dirty="0"/>
                        <a:t>Voice Recognition Tool</a:t>
                      </a:r>
                    </a:p>
                  </a:txBody>
                  <a:tcPr/>
                </a:tc>
                <a:extLst>
                  <a:ext uri="{0D108BD9-81ED-4DB2-BD59-A6C34878D82A}">
                    <a16:rowId xmlns:a16="http://schemas.microsoft.com/office/drawing/2014/main" val="2453191408"/>
                  </a:ext>
                </a:extLst>
              </a:tr>
            </a:tbl>
          </a:graphicData>
        </a:graphic>
      </p:graphicFrame>
      <p:sp>
        <p:nvSpPr>
          <p:cNvPr id="7" name="Content Placeholder 2">
            <a:extLst>
              <a:ext uri="{FF2B5EF4-FFF2-40B4-BE49-F238E27FC236}">
                <a16:creationId xmlns:a16="http://schemas.microsoft.com/office/drawing/2014/main" id="{70B037E5-4CCE-4AB5-9E88-B101A6A85E64}"/>
              </a:ext>
            </a:extLst>
          </p:cNvPr>
          <p:cNvSpPr txBox="1">
            <a:spLocks/>
          </p:cNvSpPr>
          <p:nvPr/>
        </p:nvSpPr>
        <p:spPr>
          <a:xfrm>
            <a:off x="7067296" y="1534160"/>
            <a:ext cx="4697984" cy="4738623"/>
          </a:xfrm>
          <a:prstGeom prst="rect">
            <a:avLst/>
          </a:prstGeom>
          <a:ln>
            <a:solidFill>
              <a:schemeClr val="tx1"/>
            </a:solidFill>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1300" dirty="0"/>
              <a:t>Tagging a PDF is the single most important step you can take to ensure accessibility.PDF tags provide a hidden, structured representation of the PDF content that is presented to screen readers. They exist for accessibility purposes only and have no visible effect on the PDF file. </a:t>
            </a:r>
          </a:p>
          <a:p>
            <a:pPr marL="0" indent="0">
              <a:buFont typeface="Wingdings" pitchFamily="2" charset="2"/>
              <a:buNone/>
            </a:pPr>
            <a:r>
              <a:rPr lang="en-US" sz="1300" dirty="0"/>
              <a:t>There is more to an accessible PDF file than tags, but an untagged PDF would not be considered "accessible“</a:t>
            </a:r>
          </a:p>
          <a:p>
            <a:pPr marL="0" indent="0">
              <a:buFont typeface="Wingdings" pitchFamily="2" charset="2"/>
              <a:buNone/>
            </a:pPr>
            <a:r>
              <a:rPr lang="en-US" sz="1300" b="1" dirty="0"/>
              <a:t>There are 3 Acrobat Tools:</a:t>
            </a:r>
          </a:p>
          <a:p>
            <a:r>
              <a:rPr lang="en-US" sz="1300" b="1" dirty="0"/>
              <a:t>Acrobat Reader</a:t>
            </a:r>
            <a:r>
              <a:rPr lang="en-US" sz="1300" dirty="0"/>
              <a:t> allows user to view and interact with a PDF (including the accessibility features of a PDF), but it cannot be used to create new PDFs or edit existing ones.</a:t>
            </a:r>
          </a:p>
          <a:p>
            <a:r>
              <a:rPr lang="en-US" sz="1300" b="1" dirty="0"/>
              <a:t>Acrobat Standard</a:t>
            </a:r>
            <a:r>
              <a:rPr lang="en-US" sz="1300" dirty="0"/>
              <a:t> adds the ability to create a PDF, along with other features like converting a scanned PDF to a searchable file. However, you cannot view or edit accessibility information.</a:t>
            </a:r>
          </a:p>
          <a:p>
            <a:r>
              <a:rPr lang="en-US" sz="1300" b="1" dirty="0"/>
              <a:t>Acrobat Pro</a:t>
            </a:r>
            <a:r>
              <a:rPr lang="en-US" sz="1300" dirty="0"/>
              <a:t> is the only version of Acrobat that can be used to view and edit the accessibility information of a PDF.</a:t>
            </a:r>
          </a:p>
          <a:p>
            <a:pPr marL="0" indent="0">
              <a:buFont typeface="Wingdings" pitchFamily="2" charset="2"/>
              <a:buNone/>
            </a:pPr>
            <a:endParaRPr lang="en-US" dirty="0"/>
          </a:p>
        </p:txBody>
      </p:sp>
      <p:sp>
        <p:nvSpPr>
          <p:cNvPr id="8" name="Date Placeholder 7">
            <a:extLst>
              <a:ext uri="{FF2B5EF4-FFF2-40B4-BE49-F238E27FC236}">
                <a16:creationId xmlns:a16="http://schemas.microsoft.com/office/drawing/2014/main" id="{076CB35C-53CB-4CA9-A9DB-7B6C954BC19B}"/>
              </a:ext>
            </a:extLst>
          </p:cNvPr>
          <p:cNvSpPr>
            <a:spLocks noGrp="1"/>
          </p:cNvSpPr>
          <p:nvPr>
            <p:ph type="dt" sz="half" idx="10"/>
          </p:nvPr>
        </p:nvSpPr>
        <p:spPr/>
        <p:txBody>
          <a:bodyPr/>
          <a:lstStyle/>
          <a:p>
            <a:fld id="{6F2B3A01-AF1B-44F2-8148-715662F3910F}" type="datetime1">
              <a:rPr lang="en-US" smtClean="0"/>
              <a:t>8/12/2020</a:t>
            </a:fld>
            <a:endParaRPr lang="en-US"/>
          </a:p>
        </p:txBody>
      </p:sp>
    </p:spTree>
    <p:extLst>
      <p:ext uri="{BB962C8B-B14F-4D97-AF65-F5344CB8AC3E}">
        <p14:creationId xmlns:p14="http://schemas.microsoft.com/office/powerpoint/2010/main" val="3768924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3325" y="1325096"/>
            <a:ext cx="10241279" cy="2862322"/>
          </a:xfrm>
          <a:prstGeom prst="rect">
            <a:avLst/>
          </a:prstGeom>
          <a:noFill/>
        </p:spPr>
        <p:txBody>
          <a:bodyPr wrap="square" rtlCol="0">
            <a:spAutoFit/>
          </a:bodyPr>
          <a:lstStyle/>
          <a:p>
            <a:pPr algn="ctr"/>
            <a:r>
              <a:rPr lang="en-US" sz="6000" dirty="0"/>
              <a:t/>
            </a:r>
            <a:br>
              <a:rPr lang="en-US" sz="6000" dirty="0"/>
            </a:br>
            <a:r>
              <a:rPr lang="en-US" sz="6000" dirty="0"/>
              <a:t>THANK YOU</a:t>
            </a:r>
          </a:p>
          <a:p>
            <a:pPr algn="ctr"/>
            <a:endParaRPr lang="en-US" sz="6000" dirty="0"/>
          </a:p>
        </p:txBody>
      </p:sp>
    </p:spTree>
    <p:extLst>
      <p:ext uri="{BB962C8B-B14F-4D97-AF65-F5344CB8AC3E}">
        <p14:creationId xmlns:p14="http://schemas.microsoft.com/office/powerpoint/2010/main" val="3189887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40940"/>
            <a:ext cx="10058400" cy="1609344"/>
          </a:xfrm>
        </p:spPr>
        <p:txBody>
          <a:bodyPr/>
          <a:lstStyle/>
          <a:p>
            <a:r>
              <a:rPr lang="en-US" dirty="0"/>
              <a:t>TAGS </a:t>
            </a:r>
          </a:p>
        </p:txBody>
      </p:sp>
      <p:sp>
        <p:nvSpPr>
          <p:cNvPr id="3" name="Content Placeholder 2"/>
          <p:cNvSpPr>
            <a:spLocks noGrp="1"/>
          </p:cNvSpPr>
          <p:nvPr>
            <p:ph idx="1"/>
          </p:nvPr>
        </p:nvSpPr>
        <p:spPr>
          <a:xfrm>
            <a:off x="1069847" y="1834024"/>
            <a:ext cx="4922207" cy="4438759"/>
          </a:xfrm>
          <a:ln>
            <a:solidFill>
              <a:schemeClr val="tx1"/>
            </a:solidFill>
          </a:ln>
        </p:spPr>
        <p:txBody>
          <a:bodyPr>
            <a:normAutofit/>
          </a:bodyPr>
          <a:lstStyle/>
          <a:p>
            <a:r>
              <a:rPr lang="en-US" sz="1300" dirty="0"/>
              <a:t>Tags are invisible labels that provide significant information about elements in the document. </a:t>
            </a:r>
          </a:p>
          <a:p>
            <a:r>
              <a:rPr lang="en-US" sz="1300" dirty="0"/>
              <a:t>Tags provide the semantic structure that conveys what a document is about and how it’s organized. This information is passed on to assistive technologies, which then pass it on to their users. When every element of a document has semantic meaning, screen reader users can understand how the document is organized and can navigate through it efficiently</a:t>
            </a:r>
          </a:p>
          <a:p>
            <a:pPr marL="0" indent="0">
              <a:buNone/>
            </a:pPr>
            <a:r>
              <a:rPr lang="en-US" sz="1300" b="1" dirty="0"/>
              <a:t>Example : </a:t>
            </a:r>
          </a:p>
          <a:p>
            <a:pPr marL="0" indent="0">
              <a:buNone/>
            </a:pPr>
            <a:r>
              <a:rPr lang="en-US" sz="1300" dirty="0"/>
              <a:t>A screen reader user needs the headings to be explicitly, semantically labeled (tagged) as such, in order for their screen reader to recognize them as headings. When they are properly tagged, a screen reader user can conveniently jump from heading to heading</a:t>
            </a:r>
          </a:p>
        </p:txBody>
      </p:sp>
      <p:sp>
        <p:nvSpPr>
          <p:cNvPr id="4" name="Slide Number Placeholder 3"/>
          <p:cNvSpPr>
            <a:spLocks noGrp="1"/>
          </p:cNvSpPr>
          <p:nvPr>
            <p:ph type="sldNum" sz="quarter" idx="12"/>
          </p:nvPr>
        </p:nvSpPr>
        <p:spPr/>
        <p:txBody>
          <a:bodyPr/>
          <a:lstStyle/>
          <a:p>
            <a:fld id="{AA8FCB2B-2881-4B87-8BCF-77ED52E93E15}" type="slidenum">
              <a:rPr lang="en-US" smtClean="0"/>
              <a:t>4</a:t>
            </a:fld>
            <a:endParaRPr lang="en-US"/>
          </a:p>
        </p:txBody>
      </p:sp>
      <p:pic>
        <p:nvPicPr>
          <p:cNvPr id="1026" name="Picture 2">
            <a:extLst>
              <a:ext uri="{FF2B5EF4-FFF2-40B4-BE49-F238E27FC236}">
                <a16:creationId xmlns:a16="http://schemas.microsoft.com/office/drawing/2014/main" id="{DED5E8B6-CB07-40BC-9733-5E1A69737F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4746" y="1834024"/>
            <a:ext cx="5299882" cy="443875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56105382-9DF6-4F11-854F-19C3BD225AB4}"/>
              </a:ext>
            </a:extLst>
          </p:cNvPr>
          <p:cNvSpPr>
            <a:spLocks noGrp="1"/>
          </p:cNvSpPr>
          <p:nvPr>
            <p:ph type="dt" sz="half" idx="10"/>
          </p:nvPr>
        </p:nvSpPr>
        <p:spPr/>
        <p:txBody>
          <a:bodyPr/>
          <a:lstStyle/>
          <a:p>
            <a:fld id="{411E854E-FE94-44BA-9C5C-24AE2034AB4E}" type="datetime1">
              <a:rPr lang="en-US" smtClean="0"/>
              <a:t>8/12/2020</a:t>
            </a:fld>
            <a:endParaRPr lang="en-US"/>
          </a:p>
        </p:txBody>
      </p:sp>
    </p:spTree>
    <p:extLst>
      <p:ext uri="{BB962C8B-B14F-4D97-AF65-F5344CB8AC3E}">
        <p14:creationId xmlns:p14="http://schemas.microsoft.com/office/powerpoint/2010/main" val="26079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609344"/>
          </a:xfrm>
        </p:spPr>
        <p:txBody>
          <a:bodyPr/>
          <a:lstStyle/>
          <a:p>
            <a:r>
              <a:rPr lang="en-US" b="1" dirty="0"/>
              <a:t>Tagged and untagged document</a:t>
            </a:r>
          </a:p>
        </p:txBody>
      </p:sp>
      <p:sp>
        <p:nvSpPr>
          <p:cNvPr id="4" name="Slide Number Placeholder 3"/>
          <p:cNvSpPr>
            <a:spLocks noGrp="1"/>
          </p:cNvSpPr>
          <p:nvPr>
            <p:ph type="sldNum" sz="quarter" idx="12"/>
          </p:nvPr>
        </p:nvSpPr>
        <p:spPr/>
        <p:txBody>
          <a:bodyPr/>
          <a:lstStyle/>
          <a:p>
            <a:fld id="{AA8FCB2B-2881-4B87-8BCF-77ED52E93E15}" type="slidenum">
              <a:rPr lang="en-US" smtClean="0"/>
              <a:t>5</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958670" y="1664208"/>
            <a:ext cx="10058400" cy="4050792"/>
          </a:xfrm>
        </p:spPr>
        <p:txBody>
          <a:bodyPr/>
          <a:lstStyle/>
          <a:p>
            <a:r>
              <a:rPr lang="en-US" dirty="0"/>
              <a:t>Tagged Document                                      Untagged Document </a:t>
            </a:r>
          </a:p>
          <a:p>
            <a:endParaRPr lang="en-US" dirty="0"/>
          </a:p>
          <a:p>
            <a:endParaRPr lang="en-US" dirty="0"/>
          </a:p>
        </p:txBody>
      </p:sp>
      <p:pic>
        <p:nvPicPr>
          <p:cNvPr id="6" name="Picture 5">
            <a:extLst>
              <a:ext uri="{FF2B5EF4-FFF2-40B4-BE49-F238E27FC236}">
                <a16:creationId xmlns:a16="http://schemas.microsoft.com/office/drawing/2014/main" id="{D4DFCCCF-321E-4FEA-A10E-A8BA588DC9D8}"/>
              </a:ext>
            </a:extLst>
          </p:cNvPr>
          <p:cNvPicPr>
            <a:picLocks noChangeAspect="1"/>
          </p:cNvPicPr>
          <p:nvPr/>
        </p:nvPicPr>
        <p:blipFill>
          <a:blip r:embed="rId2"/>
          <a:stretch>
            <a:fillRect/>
          </a:stretch>
        </p:blipFill>
        <p:spPr>
          <a:xfrm>
            <a:off x="1174930" y="2068417"/>
            <a:ext cx="2776245" cy="4485259"/>
          </a:xfrm>
          <a:prstGeom prst="rect">
            <a:avLst/>
          </a:prstGeom>
          <a:ln>
            <a:solidFill>
              <a:schemeClr val="tx1"/>
            </a:solidFill>
          </a:ln>
        </p:spPr>
      </p:pic>
      <p:pic>
        <p:nvPicPr>
          <p:cNvPr id="3" name="Picture 2">
            <a:extLst>
              <a:ext uri="{FF2B5EF4-FFF2-40B4-BE49-F238E27FC236}">
                <a16:creationId xmlns:a16="http://schemas.microsoft.com/office/drawing/2014/main" id="{9BB83933-53A6-4C13-81C7-27CBB166BA9E}"/>
              </a:ext>
            </a:extLst>
          </p:cNvPr>
          <p:cNvPicPr>
            <a:picLocks noChangeAspect="1"/>
          </p:cNvPicPr>
          <p:nvPr/>
        </p:nvPicPr>
        <p:blipFill>
          <a:blip r:embed="rId3"/>
          <a:stretch>
            <a:fillRect/>
          </a:stretch>
        </p:blipFill>
        <p:spPr>
          <a:xfrm>
            <a:off x="5849566" y="2068417"/>
            <a:ext cx="4016588" cy="4386929"/>
          </a:xfrm>
          <a:prstGeom prst="rect">
            <a:avLst/>
          </a:prstGeom>
          <a:ln>
            <a:solidFill>
              <a:schemeClr val="tx1"/>
            </a:solidFill>
          </a:ln>
        </p:spPr>
      </p:pic>
      <p:sp>
        <p:nvSpPr>
          <p:cNvPr id="7" name="Date Placeholder 6">
            <a:extLst>
              <a:ext uri="{FF2B5EF4-FFF2-40B4-BE49-F238E27FC236}">
                <a16:creationId xmlns:a16="http://schemas.microsoft.com/office/drawing/2014/main" id="{C45CB8BC-3F2A-45B5-885C-66F70816B255}"/>
              </a:ext>
            </a:extLst>
          </p:cNvPr>
          <p:cNvSpPr>
            <a:spLocks noGrp="1"/>
          </p:cNvSpPr>
          <p:nvPr>
            <p:ph type="dt" sz="half" idx="10"/>
          </p:nvPr>
        </p:nvSpPr>
        <p:spPr/>
        <p:txBody>
          <a:bodyPr/>
          <a:lstStyle/>
          <a:p>
            <a:fld id="{DF92963B-A097-453B-802E-C10CB59FC298}" type="datetime1">
              <a:rPr lang="en-US" smtClean="0"/>
              <a:t>8/12/2020</a:t>
            </a:fld>
            <a:endParaRPr lang="en-US"/>
          </a:p>
        </p:txBody>
      </p:sp>
    </p:spTree>
    <p:extLst>
      <p:ext uri="{BB962C8B-B14F-4D97-AF65-F5344CB8AC3E}">
        <p14:creationId xmlns:p14="http://schemas.microsoft.com/office/powerpoint/2010/main" val="750747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609344"/>
          </a:xfrm>
        </p:spPr>
        <p:txBody>
          <a:bodyPr/>
          <a:lstStyle/>
          <a:p>
            <a:r>
              <a:rPr lang="en-US" b="1" dirty="0"/>
              <a:t>methods to manually add a tag</a:t>
            </a:r>
          </a:p>
        </p:txBody>
      </p:sp>
      <p:sp>
        <p:nvSpPr>
          <p:cNvPr id="4" name="Slide Number Placeholder 3"/>
          <p:cNvSpPr>
            <a:spLocks noGrp="1"/>
          </p:cNvSpPr>
          <p:nvPr>
            <p:ph type="sldNum" sz="quarter" idx="12"/>
          </p:nvPr>
        </p:nvSpPr>
        <p:spPr/>
        <p:txBody>
          <a:bodyPr/>
          <a:lstStyle/>
          <a:p>
            <a:fld id="{AA8FCB2B-2881-4B87-8BCF-77ED52E93E15}" type="slidenum">
              <a:rPr lang="en-US" smtClean="0"/>
              <a:t>6</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p:txBody>
          <a:bodyPr/>
          <a:lstStyle/>
          <a:p>
            <a:pPr marL="0" indent="0">
              <a:buNone/>
            </a:pPr>
            <a:r>
              <a:rPr lang="en-US" sz="1600" b="1" dirty="0"/>
              <a:t>Directly in the tag tree</a:t>
            </a:r>
          </a:p>
          <a:p>
            <a:r>
              <a:rPr lang="en-US" sz="1300" dirty="0"/>
              <a:t>Working with Tag tree is similar to html tagging. </a:t>
            </a:r>
          </a:p>
          <a:p>
            <a:r>
              <a:rPr lang="en-US" sz="1300" dirty="0"/>
              <a:t>Create the tag and associate the content simultaneously</a:t>
            </a:r>
          </a:p>
          <a:p>
            <a:pPr marL="0" indent="0">
              <a:buNone/>
            </a:pPr>
            <a:r>
              <a:rPr lang="en-US" sz="1600" b="1" dirty="0"/>
              <a:t>Using the Reading Order Tool</a:t>
            </a:r>
          </a:p>
          <a:p>
            <a:r>
              <a:rPr lang="en-US" sz="1300" dirty="0"/>
              <a:t>The Reading Order Tool (previously known as Touch Up Reading Order Tool or TURO) allows you to add and edit tags. </a:t>
            </a:r>
          </a:p>
          <a:p>
            <a:r>
              <a:rPr lang="en-US" sz="1300" dirty="0"/>
              <a:t>It accomplishes the exact same thing as adding and editing tags directly in the tag tree, but it’s a more visual way of tagging content. </a:t>
            </a:r>
          </a:p>
          <a:p>
            <a:r>
              <a:rPr lang="en-US" sz="1300" dirty="0"/>
              <a:t>The Reading Order Tool simultaneously creates the tag and associates the content with it.</a:t>
            </a:r>
          </a:p>
          <a:p>
            <a:endParaRPr lang="en-US" dirty="0"/>
          </a:p>
        </p:txBody>
      </p:sp>
      <p:sp>
        <p:nvSpPr>
          <p:cNvPr id="3" name="Date Placeholder 2">
            <a:extLst>
              <a:ext uri="{FF2B5EF4-FFF2-40B4-BE49-F238E27FC236}">
                <a16:creationId xmlns:a16="http://schemas.microsoft.com/office/drawing/2014/main" id="{679F80DE-0570-4E0A-848F-03EA6B187322}"/>
              </a:ext>
            </a:extLst>
          </p:cNvPr>
          <p:cNvSpPr>
            <a:spLocks noGrp="1"/>
          </p:cNvSpPr>
          <p:nvPr>
            <p:ph type="dt" sz="half" idx="10"/>
          </p:nvPr>
        </p:nvSpPr>
        <p:spPr/>
        <p:txBody>
          <a:bodyPr/>
          <a:lstStyle/>
          <a:p>
            <a:fld id="{4FE37EC8-5EDD-4459-A312-3132D9379921}" type="datetime1">
              <a:rPr lang="en-US" smtClean="0"/>
              <a:t>8/12/2020</a:t>
            </a:fld>
            <a:endParaRPr lang="en-US"/>
          </a:p>
        </p:txBody>
      </p:sp>
    </p:spTree>
    <p:extLst>
      <p:ext uri="{BB962C8B-B14F-4D97-AF65-F5344CB8AC3E}">
        <p14:creationId xmlns:p14="http://schemas.microsoft.com/office/powerpoint/2010/main" val="2490107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880" y="2215198"/>
            <a:ext cx="10362617" cy="1609344"/>
          </a:xfrm>
        </p:spPr>
        <p:txBody>
          <a:bodyPr/>
          <a:lstStyle/>
          <a:p>
            <a:pPr algn="ctr"/>
            <a:r>
              <a:rPr lang="en-US" b="1" dirty="0"/>
              <a:t>Document Properties</a:t>
            </a:r>
          </a:p>
        </p:txBody>
      </p:sp>
      <p:sp>
        <p:nvSpPr>
          <p:cNvPr id="4" name="Slide Number Placeholder 3"/>
          <p:cNvSpPr>
            <a:spLocks noGrp="1"/>
          </p:cNvSpPr>
          <p:nvPr>
            <p:ph type="sldNum" sz="quarter" idx="12"/>
          </p:nvPr>
        </p:nvSpPr>
        <p:spPr/>
        <p:txBody>
          <a:bodyPr/>
          <a:lstStyle/>
          <a:p>
            <a:fld id="{AA8FCB2B-2881-4B87-8BCF-77ED52E93E15}" type="slidenum">
              <a:rPr lang="en-US" smtClean="0"/>
              <a:t>7</a:t>
            </a:fld>
            <a:endParaRPr lang="en-US"/>
          </a:p>
        </p:txBody>
      </p:sp>
      <p:sp>
        <p:nvSpPr>
          <p:cNvPr id="3" name="Date Placeholder 2">
            <a:extLst>
              <a:ext uri="{FF2B5EF4-FFF2-40B4-BE49-F238E27FC236}">
                <a16:creationId xmlns:a16="http://schemas.microsoft.com/office/drawing/2014/main" id="{0C960C89-DC9D-47F5-AD9A-9A6731452058}"/>
              </a:ext>
            </a:extLst>
          </p:cNvPr>
          <p:cNvSpPr>
            <a:spLocks noGrp="1"/>
          </p:cNvSpPr>
          <p:nvPr>
            <p:ph type="dt" sz="half" idx="10"/>
          </p:nvPr>
        </p:nvSpPr>
        <p:spPr/>
        <p:txBody>
          <a:bodyPr/>
          <a:lstStyle/>
          <a:p>
            <a:fld id="{36C54902-91B2-4A92-A2B1-B2E595506033}" type="datetime1">
              <a:rPr lang="en-US" smtClean="0"/>
              <a:t>8/12/2020</a:t>
            </a:fld>
            <a:endParaRPr lang="en-US"/>
          </a:p>
        </p:txBody>
      </p:sp>
    </p:spTree>
    <p:extLst>
      <p:ext uri="{BB962C8B-B14F-4D97-AF65-F5344CB8AC3E}">
        <p14:creationId xmlns:p14="http://schemas.microsoft.com/office/powerpoint/2010/main" val="22306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40940"/>
            <a:ext cx="10058400" cy="854923"/>
          </a:xfrm>
        </p:spPr>
        <p:txBody>
          <a:bodyPr/>
          <a:lstStyle/>
          <a:p>
            <a:r>
              <a:rPr lang="en-US" b="1" dirty="0"/>
              <a:t>Descriptive filename</a:t>
            </a:r>
          </a:p>
        </p:txBody>
      </p:sp>
      <p:sp>
        <p:nvSpPr>
          <p:cNvPr id="4" name="Slide Number Placeholder 3"/>
          <p:cNvSpPr>
            <a:spLocks noGrp="1"/>
          </p:cNvSpPr>
          <p:nvPr>
            <p:ph type="sldNum" sz="quarter" idx="12"/>
          </p:nvPr>
        </p:nvSpPr>
        <p:spPr/>
        <p:txBody>
          <a:bodyPr/>
          <a:lstStyle/>
          <a:p>
            <a:fld id="{AA8FCB2B-2881-4B87-8BCF-77ED52E93E15}" type="slidenum">
              <a:rPr lang="en-US" smtClean="0"/>
              <a:t>8</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1069848" y="1562100"/>
            <a:ext cx="4083177" cy="4610100"/>
          </a:xfrm>
          <a:ln>
            <a:solidFill>
              <a:schemeClr val="tx1"/>
            </a:solidFill>
          </a:ln>
        </p:spPr>
        <p:txBody>
          <a:bodyPr>
            <a:normAutofit/>
          </a:bodyPr>
          <a:lstStyle/>
          <a:p>
            <a:pPr marL="0" indent="0">
              <a:buNone/>
            </a:pPr>
            <a:r>
              <a:rPr lang="en-US" b="1" dirty="0"/>
              <a:t>(2.4.2 Page Titled - Level A)</a:t>
            </a:r>
            <a:endParaRPr lang="en-US" dirty="0"/>
          </a:p>
          <a:p>
            <a:pPr marL="0" indent="0">
              <a:buNone/>
            </a:pPr>
            <a:r>
              <a:rPr lang="en-US" sz="1300" dirty="0"/>
              <a:t>Document titles identify the current location without requiring users to read or interpret page content</a:t>
            </a:r>
          </a:p>
          <a:p>
            <a:r>
              <a:rPr lang="en-US" sz="1300" dirty="0"/>
              <a:t>Select File &gt; Properties</a:t>
            </a:r>
          </a:p>
          <a:p>
            <a:r>
              <a:rPr lang="en-US" sz="1300" dirty="0"/>
              <a:t>Select the Description tab to view the metadata in the document, including the document information dictionary</a:t>
            </a:r>
          </a:p>
          <a:p>
            <a:r>
              <a:rPr lang="en-US" sz="1300" dirty="0"/>
              <a:t>Modify the Title field to add or change the document's Title entry</a:t>
            </a:r>
          </a:p>
          <a:p>
            <a:pPr marL="0" indent="0">
              <a:buNone/>
            </a:pPr>
            <a:endParaRPr lang="en-US" sz="1300" dirty="0"/>
          </a:p>
          <a:p>
            <a:pPr marL="0" indent="0">
              <a:buNone/>
            </a:pPr>
            <a:r>
              <a:rPr lang="en-US" sz="1300" dirty="0"/>
              <a:t>Note : A </a:t>
            </a:r>
            <a:r>
              <a:rPr lang="en-US" sz="1300" b="1" dirty="0"/>
              <a:t>file's title</a:t>
            </a:r>
            <a:r>
              <a:rPr lang="en-US" sz="1300" dirty="0"/>
              <a:t> is not necessarily the same as its filename</a:t>
            </a:r>
          </a:p>
        </p:txBody>
      </p:sp>
      <p:pic>
        <p:nvPicPr>
          <p:cNvPr id="6" name="Picture 5">
            <a:extLst>
              <a:ext uri="{FF2B5EF4-FFF2-40B4-BE49-F238E27FC236}">
                <a16:creationId xmlns:a16="http://schemas.microsoft.com/office/drawing/2014/main" id="{AD3888B7-D11B-4049-BF99-CA8078EE646C}"/>
              </a:ext>
            </a:extLst>
          </p:cNvPr>
          <p:cNvPicPr>
            <a:picLocks noChangeAspect="1"/>
          </p:cNvPicPr>
          <p:nvPr/>
        </p:nvPicPr>
        <p:blipFill>
          <a:blip r:embed="rId2"/>
          <a:stretch>
            <a:fillRect/>
          </a:stretch>
        </p:blipFill>
        <p:spPr>
          <a:xfrm>
            <a:off x="5393057" y="1614772"/>
            <a:ext cx="3291840" cy="4557428"/>
          </a:xfrm>
          <a:prstGeom prst="rect">
            <a:avLst/>
          </a:prstGeom>
          <a:ln>
            <a:solidFill>
              <a:schemeClr val="tx1"/>
            </a:solidFill>
          </a:ln>
        </p:spPr>
      </p:pic>
      <p:pic>
        <p:nvPicPr>
          <p:cNvPr id="7" name="Picture 6">
            <a:extLst>
              <a:ext uri="{FF2B5EF4-FFF2-40B4-BE49-F238E27FC236}">
                <a16:creationId xmlns:a16="http://schemas.microsoft.com/office/drawing/2014/main" id="{BC86A808-B0AD-44E5-BF3E-F48A274EC1D4}"/>
              </a:ext>
            </a:extLst>
          </p:cNvPr>
          <p:cNvPicPr>
            <a:picLocks noChangeAspect="1"/>
          </p:cNvPicPr>
          <p:nvPr/>
        </p:nvPicPr>
        <p:blipFill>
          <a:blip r:embed="rId3"/>
          <a:stretch>
            <a:fillRect/>
          </a:stretch>
        </p:blipFill>
        <p:spPr>
          <a:xfrm>
            <a:off x="8993695" y="1667445"/>
            <a:ext cx="2957513" cy="4504755"/>
          </a:xfrm>
          <a:prstGeom prst="rect">
            <a:avLst/>
          </a:prstGeom>
          <a:ln>
            <a:solidFill>
              <a:schemeClr val="tx1"/>
            </a:solidFill>
          </a:ln>
        </p:spPr>
      </p:pic>
      <p:sp>
        <p:nvSpPr>
          <p:cNvPr id="3" name="Date Placeholder 2">
            <a:extLst>
              <a:ext uri="{FF2B5EF4-FFF2-40B4-BE49-F238E27FC236}">
                <a16:creationId xmlns:a16="http://schemas.microsoft.com/office/drawing/2014/main" id="{B48DDB06-ACFD-4DFF-AD1B-331290885C7F}"/>
              </a:ext>
            </a:extLst>
          </p:cNvPr>
          <p:cNvSpPr>
            <a:spLocks noGrp="1"/>
          </p:cNvSpPr>
          <p:nvPr>
            <p:ph type="dt" sz="half" idx="10"/>
          </p:nvPr>
        </p:nvSpPr>
        <p:spPr/>
        <p:txBody>
          <a:bodyPr/>
          <a:lstStyle/>
          <a:p>
            <a:fld id="{060C6BA9-7ECB-42A1-A088-18B9BDF5DF2F}" type="datetime1">
              <a:rPr lang="en-US" smtClean="0"/>
              <a:t>8/12/2020</a:t>
            </a:fld>
            <a:endParaRPr lang="en-US"/>
          </a:p>
        </p:txBody>
      </p:sp>
    </p:spTree>
    <p:extLst>
      <p:ext uri="{BB962C8B-B14F-4D97-AF65-F5344CB8AC3E}">
        <p14:creationId xmlns:p14="http://schemas.microsoft.com/office/powerpoint/2010/main" val="3470014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493" y="340940"/>
            <a:ext cx="10280755" cy="1609344"/>
          </a:xfrm>
        </p:spPr>
        <p:txBody>
          <a:bodyPr/>
          <a:lstStyle/>
          <a:p>
            <a:r>
              <a:rPr lang="en-US" b="1" dirty="0"/>
              <a:t> Assistive technology </a:t>
            </a:r>
          </a:p>
        </p:txBody>
      </p:sp>
      <p:sp>
        <p:nvSpPr>
          <p:cNvPr id="4" name="Slide Number Placeholder 3"/>
          <p:cNvSpPr>
            <a:spLocks noGrp="1"/>
          </p:cNvSpPr>
          <p:nvPr>
            <p:ph type="sldNum" sz="quarter" idx="12"/>
          </p:nvPr>
        </p:nvSpPr>
        <p:spPr/>
        <p:txBody>
          <a:bodyPr/>
          <a:lstStyle/>
          <a:p>
            <a:fld id="{AA8FCB2B-2881-4B87-8BCF-77ED52E93E15}" type="slidenum">
              <a:rPr lang="en-US" smtClean="0"/>
              <a:t>9</a:t>
            </a:fld>
            <a:endParaRPr lang="en-US"/>
          </a:p>
        </p:txBody>
      </p:sp>
      <p:sp>
        <p:nvSpPr>
          <p:cNvPr id="5" name="Content Placeholder 4">
            <a:extLst>
              <a:ext uri="{FF2B5EF4-FFF2-40B4-BE49-F238E27FC236}">
                <a16:creationId xmlns:a16="http://schemas.microsoft.com/office/drawing/2014/main" id="{172F0192-B392-4EB7-B184-AD54DA6C11BF}"/>
              </a:ext>
            </a:extLst>
          </p:cNvPr>
          <p:cNvSpPr>
            <a:spLocks noGrp="1"/>
          </p:cNvSpPr>
          <p:nvPr>
            <p:ph idx="1"/>
          </p:nvPr>
        </p:nvSpPr>
        <p:spPr>
          <a:xfrm>
            <a:off x="1069848" y="1615440"/>
            <a:ext cx="4083177" cy="4556760"/>
          </a:xfrm>
          <a:ln>
            <a:solidFill>
              <a:schemeClr val="tx1"/>
            </a:solidFill>
          </a:ln>
        </p:spPr>
        <p:txBody>
          <a:bodyPr>
            <a:normAutofit/>
          </a:bodyPr>
          <a:lstStyle/>
          <a:p>
            <a:pPr marL="0" indent="0">
              <a:buFont typeface="Wingdings" pitchFamily="2" charset="2"/>
              <a:buNone/>
            </a:pPr>
            <a:r>
              <a:rPr lang="en-US" sz="1300" dirty="0"/>
              <a:t>The text of an accessible PDF must be available to a screen reader. Ensure that security settings don’t interfere with the screen reader’s ability to convert onscreen text to speech.</a:t>
            </a:r>
          </a:p>
          <a:p>
            <a:r>
              <a:rPr lang="en-US" sz="1300" dirty="0"/>
              <a:t>Select File &gt; Properties</a:t>
            </a:r>
          </a:p>
          <a:p>
            <a:r>
              <a:rPr lang="en-US" sz="1300" dirty="0"/>
              <a:t>Select the Security tab  of the document properties dialog.</a:t>
            </a:r>
          </a:p>
          <a:p>
            <a:r>
              <a:rPr lang="en-US" sz="1300" dirty="0"/>
              <a:t>If no security is set, by default this will allow the assistive technologies to access the documents.	</a:t>
            </a:r>
          </a:p>
          <a:p>
            <a:r>
              <a:rPr lang="en-US" sz="1300" dirty="0"/>
              <a:t>If security is required , select password security as the security method from the dropdown list. In the Permission section password security -  settings dialog , verify the box labelled Enable text access for screen reader devices for the visually impaired is checked.</a:t>
            </a:r>
          </a:p>
          <a:p>
            <a:pPr marL="0" indent="0">
              <a:buNone/>
            </a:pPr>
            <a:endParaRPr lang="en-US" sz="1800" dirty="0"/>
          </a:p>
        </p:txBody>
      </p:sp>
      <p:pic>
        <p:nvPicPr>
          <p:cNvPr id="9" name="Picture 8">
            <a:extLst>
              <a:ext uri="{FF2B5EF4-FFF2-40B4-BE49-F238E27FC236}">
                <a16:creationId xmlns:a16="http://schemas.microsoft.com/office/drawing/2014/main" id="{D1CDFD6A-5459-4EA5-BE95-7E5C94726DDF}"/>
              </a:ext>
            </a:extLst>
          </p:cNvPr>
          <p:cNvPicPr>
            <a:picLocks noChangeAspect="1"/>
          </p:cNvPicPr>
          <p:nvPr/>
        </p:nvPicPr>
        <p:blipFill>
          <a:blip r:embed="rId2"/>
          <a:stretch>
            <a:fillRect/>
          </a:stretch>
        </p:blipFill>
        <p:spPr>
          <a:xfrm>
            <a:off x="5337526" y="2066898"/>
            <a:ext cx="3150394" cy="3015044"/>
          </a:xfrm>
          <a:prstGeom prst="rect">
            <a:avLst/>
          </a:prstGeom>
          <a:ln>
            <a:solidFill>
              <a:schemeClr val="tx1"/>
            </a:solidFill>
          </a:ln>
        </p:spPr>
      </p:pic>
      <p:pic>
        <p:nvPicPr>
          <p:cNvPr id="15" name="Picture 14">
            <a:extLst>
              <a:ext uri="{FF2B5EF4-FFF2-40B4-BE49-F238E27FC236}">
                <a16:creationId xmlns:a16="http://schemas.microsoft.com/office/drawing/2014/main" id="{DA3762C3-5676-4767-8A68-9A209A4F8A3F}"/>
              </a:ext>
            </a:extLst>
          </p:cNvPr>
          <p:cNvPicPr>
            <a:picLocks noChangeAspect="1"/>
          </p:cNvPicPr>
          <p:nvPr/>
        </p:nvPicPr>
        <p:blipFill>
          <a:blip r:embed="rId3"/>
          <a:stretch>
            <a:fillRect/>
          </a:stretch>
        </p:blipFill>
        <p:spPr>
          <a:xfrm>
            <a:off x="8680323" y="2087948"/>
            <a:ext cx="3270885" cy="2972943"/>
          </a:xfrm>
          <a:prstGeom prst="rect">
            <a:avLst/>
          </a:prstGeom>
          <a:ln>
            <a:solidFill>
              <a:schemeClr val="tx1"/>
            </a:solidFill>
          </a:ln>
        </p:spPr>
      </p:pic>
      <p:sp>
        <p:nvSpPr>
          <p:cNvPr id="3" name="Date Placeholder 2">
            <a:extLst>
              <a:ext uri="{FF2B5EF4-FFF2-40B4-BE49-F238E27FC236}">
                <a16:creationId xmlns:a16="http://schemas.microsoft.com/office/drawing/2014/main" id="{F3779636-C8B4-49FB-B3BF-E9A93B9439D4}"/>
              </a:ext>
            </a:extLst>
          </p:cNvPr>
          <p:cNvSpPr>
            <a:spLocks noGrp="1"/>
          </p:cNvSpPr>
          <p:nvPr>
            <p:ph type="dt" sz="half" idx="10"/>
          </p:nvPr>
        </p:nvSpPr>
        <p:spPr/>
        <p:txBody>
          <a:bodyPr/>
          <a:lstStyle/>
          <a:p>
            <a:fld id="{1A6F0E33-2830-4FA8-85E1-6B9FC601BF7A}" type="datetime1">
              <a:rPr lang="en-US" smtClean="0"/>
              <a:t>8/12/2020</a:t>
            </a:fld>
            <a:endParaRPr lang="en-US"/>
          </a:p>
        </p:txBody>
      </p:sp>
    </p:spTree>
    <p:extLst>
      <p:ext uri="{BB962C8B-B14F-4D97-AF65-F5344CB8AC3E}">
        <p14:creationId xmlns:p14="http://schemas.microsoft.com/office/powerpoint/2010/main" val="33760974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FA4B5B01AFB54DB6A29BF8AE0E6230" ma:contentTypeVersion="11" ma:contentTypeDescription="Create a new document." ma:contentTypeScope="" ma:versionID="5a21117a4d307878c9063196aa0516b2">
  <xsd:schema xmlns:xsd="http://www.w3.org/2001/XMLSchema" xmlns:xs="http://www.w3.org/2001/XMLSchema" xmlns:p="http://schemas.microsoft.com/office/2006/metadata/properties" xmlns:ns3="56a44a17-b49e-4155-be4a-a43ece7a5f6e" xmlns:ns4="9dc8c596-18cd-40fc-8fd5-04544cefc07b" targetNamespace="http://schemas.microsoft.com/office/2006/metadata/properties" ma:root="true" ma:fieldsID="5547a094e810b5cc536c5b736ad34265" ns3:_="" ns4:_="">
    <xsd:import namespace="56a44a17-b49e-4155-be4a-a43ece7a5f6e"/>
    <xsd:import namespace="9dc8c596-18cd-40fc-8fd5-04544cefc07b"/>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a44a17-b49e-4155-be4a-a43ece7a5f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c8c596-18cd-40fc-8fd5-04544cefc07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SharingHintHash" ma:index="16"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1978B0-2449-4481-B31A-959ABA9598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a44a17-b49e-4155-be4a-a43ece7a5f6e"/>
    <ds:schemaRef ds:uri="9dc8c596-18cd-40fc-8fd5-04544cefc0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9CD4C4-09F7-4613-A4A9-59EB951F190C}">
  <ds:schemaRefs>
    <ds:schemaRef ds:uri="http://schemas.microsoft.com/sharepoint/v3/contenttype/forms"/>
  </ds:schemaRefs>
</ds:datastoreItem>
</file>

<file path=customXml/itemProps3.xml><?xml version="1.0" encoding="utf-8"?>
<ds:datastoreItem xmlns:ds="http://schemas.openxmlformats.org/officeDocument/2006/customXml" ds:itemID="{6267E7DD-C9AA-4D7B-BD20-B4F5B86027C4}">
  <ds:schemaRefs>
    <ds:schemaRef ds:uri="http://schemas.openxmlformats.org/package/2006/metadata/core-properties"/>
    <ds:schemaRef ds:uri="http://schemas.microsoft.com/office/2006/documentManagement/types"/>
    <ds:schemaRef ds:uri="9dc8c596-18cd-40fc-8fd5-04544cefc07b"/>
    <ds:schemaRef ds:uri="56a44a17-b49e-4155-be4a-a43ece7a5f6e"/>
    <ds:schemaRef ds:uri="http://purl.org/dc/dcmitype/"/>
    <ds:schemaRef ds:uri="http://purl.org/dc/terms/"/>
    <ds:schemaRef ds:uri="http://schemas.microsoft.com/office/2006/metadata/propertie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TM03090434[[fn=Wood Type]]</Template>
  <TotalTime>5793</TotalTime>
  <Words>3135</Words>
  <Application>Microsoft Office PowerPoint</Application>
  <PresentationFormat>Widescreen</PresentationFormat>
  <Paragraphs>355</Paragraphs>
  <Slides>30</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30</vt:i4>
      </vt:variant>
    </vt:vector>
  </HeadingPairs>
  <TitlesOfParts>
    <vt:vector size="38" baseType="lpstr">
      <vt:lpstr>Arial</vt:lpstr>
      <vt:lpstr>Calibri</vt:lpstr>
      <vt:lpstr>Rockwell</vt:lpstr>
      <vt:lpstr>Rockwell Condensed</vt:lpstr>
      <vt:lpstr>Wingdings</vt:lpstr>
      <vt:lpstr>Wood Type</vt:lpstr>
      <vt:lpstr>Acrobat Document</vt:lpstr>
      <vt:lpstr>Document</vt:lpstr>
      <vt:lpstr>PowerPoint Presentation</vt:lpstr>
      <vt:lpstr>Introduction</vt:lpstr>
      <vt:lpstr>Accessibility</vt:lpstr>
      <vt:lpstr>TAGS </vt:lpstr>
      <vt:lpstr>Tagged and untagged document</vt:lpstr>
      <vt:lpstr>methods to manually add a tag</vt:lpstr>
      <vt:lpstr>Document Properties</vt:lpstr>
      <vt:lpstr>Descriptive filename</vt:lpstr>
      <vt:lpstr> Assistive technology </vt:lpstr>
      <vt:lpstr>Document language</vt:lpstr>
      <vt:lpstr>Structure Tags</vt:lpstr>
      <vt:lpstr>Order of the document</vt:lpstr>
      <vt:lpstr>Decorative Contents </vt:lpstr>
      <vt:lpstr>Heading Tags</vt:lpstr>
      <vt:lpstr>Lists &amp; Language </vt:lpstr>
      <vt:lpstr>Vital Information</vt:lpstr>
      <vt:lpstr>Objects</vt:lpstr>
      <vt:lpstr>Images without caption</vt:lpstr>
      <vt:lpstr>Images with caption</vt:lpstr>
      <vt:lpstr>Tables</vt:lpstr>
      <vt:lpstr>Links, controls, Tooltips and Forms</vt:lpstr>
      <vt:lpstr>Color and Contrast</vt:lpstr>
      <vt:lpstr>Container Tags</vt:lpstr>
      <vt:lpstr>Table Tags</vt:lpstr>
      <vt:lpstr>Remediation Flows in PDF documents</vt:lpstr>
      <vt:lpstr>Quick Check on PDF ( 1 of 2)</vt:lpstr>
      <vt:lpstr>Quick Check on PDF ( 2 of 2)</vt:lpstr>
      <vt:lpstr>Accessibility checks in PDF</vt:lpstr>
      <vt:lpstr>Appendix &amp; References</vt:lpstr>
      <vt:lpstr>PowerPoint Presentation</vt:lpstr>
    </vt:vector>
  </TitlesOfParts>
  <Company>CTS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PDF Accessibility</dc:title>
  <dc:creator>Archana.Sukumar@cox.com</dc:creator>
  <cp:lastModifiedBy>Musunuri, Lakshmi Prasanna (Cognizant)</cp:lastModifiedBy>
  <cp:revision>139</cp:revision>
  <dcterms:created xsi:type="dcterms:W3CDTF">2020-06-20T17:23:37Z</dcterms:created>
  <dcterms:modified xsi:type="dcterms:W3CDTF">2020-08-12T15:11:26Z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0x010100B1FA4B5B01AFB54DB6A29BF8AE0E6230</vt:lpwstr>
  </property>
</Properties>
</file>